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702" r:id="rId3"/>
    <p:sldMasterId id="2147483738" r:id="rId4"/>
  </p:sldMasterIdLst>
  <p:notesMasterIdLst>
    <p:notesMasterId r:id="rId39"/>
  </p:notesMasterIdLst>
  <p:sldIdLst>
    <p:sldId id="256" r:id="rId5"/>
    <p:sldId id="306" r:id="rId6"/>
    <p:sldId id="360" r:id="rId7"/>
    <p:sldId id="361" r:id="rId8"/>
    <p:sldId id="363" r:id="rId9"/>
    <p:sldId id="364" r:id="rId10"/>
    <p:sldId id="333" r:id="rId11"/>
    <p:sldId id="334" r:id="rId12"/>
    <p:sldId id="335" r:id="rId13"/>
    <p:sldId id="336" r:id="rId14"/>
    <p:sldId id="338" r:id="rId15"/>
    <p:sldId id="339" r:id="rId16"/>
    <p:sldId id="337" r:id="rId17"/>
    <p:sldId id="375" r:id="rId18"/>
    <p:sldId id="355" r:id="rId19"/>
    <p:sldId id="367" r:id="rId20"/>
    <p:sldId id="368" r:id="rId21"/>
    <p:sldId id="370" r:id="rId22"/>
    <p:sldId id="371" r:id="rId23"/>
    <p:sldId id="372" r:id="rId24"/>
    <p:sldId id="373" r:id="rId25"/>
    <p:sldId id="374" r:id="rId26"/>
    <p:sldId id="365" r:id="rId27"/>
    <p:sldId id="354" r:id="rId28"/>
    <p:sldId id="346" r:id="rId29"/>
    <p:sldId id="350" r:id="rId30"/>
    <p:sldId id="351" r:id="rId31"/>
    <p:sldId id="357" r:id="rId32"/>
    <p:sldId id="358" r:id="rId33"/>
    <p:sldId id="366" r:id="rId34"/>
    <p:sldId id="330" r:id="rId35"/>
    <p:sldId id="332" r:id="rId36"/>
    <p:sldId id="331" r:id="rId37"/>
    <p:sldId id="345" r:id="rId38"/>
  </p:sldIdLst>
  <p:sldSz cx="12192000" cy="6858000"/>
  <p:notesSz cx="6797675" cy="9926638"/>
  <p:embeddedFontLst>
    <p:embeddedFont>
      <p:font typeface="Proxima Nova Semibold" panose="020B0604020202020204" charset="0"/>
      <p:regular r:id="rId40"/>
      <p:bold r:id="rId41"/>
      <p:boldItalic r:id="rId42"/>
    </p:embeddedFont>
    <p:embeddedFont>
      <p:font typeface="Brush Script MT" panose="03060802040406070304" pitchFamily="66" charset="0"/>
      <p:italic r:id="rId43"/>
    </p:embeddedFont>
    <p:embeddedFont>
      <p:font typeface="Nunito" panose="020B0604020202020204" charset="0"/>
      <p:regular r:id="rId44"/>
      <p:bold r:id="rId45"/>
      <p:italic r:id="rId46"/>
      <p:boldItalic r:id="rId47"/>
    </p:embeddedFont>
    <p:embeddedFont>
      <p:font typeface="Bebas Neue" panose="020B0604020202020204" charset="0"/>
      <p:regular r:id="rId48"/>
    </p:embeddedFont>
    <p:embeddedFont>
      <p:font typeface="Bell MT" panose="02020503060305020303" pitchFamily="18" charset="0"/>
      <p:regular r:id="rId49"/>
      <p:bold r:id="rId50"/>
      <p:italic r:id="rId51"/>
    </p:embeddedFont>
    <p:embeddedFont>
      <p:font typeface="Tenor Sans" panose="020B0604020202020204" charset="0"/>
      <p:regular r:id="rId52"/>
    </p:embeddedFont>
    <p:embeddedFont>
      <p:font typeface="Proxima Nova" panose="020B0604020202020204" charset="0"/>
      <p:regular r:id="rId53"/>
      <p:bold r:id="rId54"/>
      <p:italic r:id="rId55"/>
      <p:boldItalic r:id="rId56"/>
    </p:embeddedFont>
    <p:embeddedFont>
      <p:font typeface="Sitka Subheading" panose="02000505000000020004" pitchFamily="2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5711F"/>
    <a:srgbClr val="9966FF"/>
    <a:srgbClr val="CC0066"/>
    <a:srgbClr val="0E2A47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71341F-C798-4033-9481-F7B263639F7B}">
  <a:tblStyle styleId="{3E71341F-C798-4033-9481-F7B263639F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6" autoAdjust="0"/>
    <p:restoredTop sz="96215" autoAdjust="0"/>
  </p:normalViewPr>
  <p:slideViewPr>
    <p:cSldViewPr snapToGrid="0">
      <p:cViewPr varScale="1">
        <p:scale>
          <a:sx n="115" d="100"/>
          <a:sy n="115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l Kumar Agarwal" userId="b7bb7a12-f7af-4a69-8180-4fd945dc839f" providerId="ADAL" clId="{14562513-C6B9-4CD7-9E0D-C67B5F365BD8}"/>
    <pc:docChg chg="undo custSel modSld">
      <pc:chgData name="Anil Kumar Agarwal" userId="b7bb7a12-f7af-4a69-8180-4fd945dc839f" providerId="ADAL" clId="{14562513-C6B9-4CD7-9E0D-C67B5F365BD8}" dt="2022-06-14T05:47:47.314" v="664" actId="6549"/>
      <pc:docMkLst>
        <pc:docMk/>
      </pc:docMkLst>
      <pc:sldChg chg="modSp mod">
        <pc:chgData name="Anil Kumar Agarwal" userId="b7bb7a12-f7af-4a69-8180-4fd945dc839f" providerId="ADAL" clId="{14562513-C6B9-4CD7-9E0D-C67B5F365BD8}" dt="2022-06-14T03:56:46.944" v="94" actId="6549"/>
        <pc:sldMkLst>
          <pc:docMk/>
          <pc:sldMk cId="0" sldId="256"/>
        </pc:sldMkLst>
        <pc:spChg chg="mod">
          <ac:chgData name="Anil Kumar Agarwal" userId="b7bb7a12-f7af-4a69-8180-4fd945dc839f" providerId="ADAL" clId="{14562513-C6B9-4CD7-9E0D-C67B5F365BD8}" dt="2022-06-14T03:56:21.105" v="44" actId="10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il Kumar Agarwal" userId="b7bb7a12-f7af-4a69-8180-4fd945dc839f" providerId="ADAL" clId="{14562513-C6B9-4CD7-9E0D-C67B5F365BD8}" dt="2022-06-14T03:56:46.944" v="94" actId="6549"/>
          <ac:spMkLst>
            <pc:docMk/>
            <pc:sldMk cId="0" sldId="256"/>
            <ac:spMk id="19" creationId="{44774796-7C5E-4E6C-822E-409C6A821332}"/>
          </ac:spMkLst>
        </pc:spChg>
      </pc:sldChg>
      <pc:sldChg chg="addSp delSp modSp mod">
        <pc:chgData name="Anil Kumar Agarwal" userId="b7bb7a12-f7af-4a69-8180-4fd945dc839f" providerId="ADAL" clId="{14562513-C6B9-4CD7-9E0D-C67B5F365BD8}" dt="2022-06-14T05:38:03.451" v="552" actId="2711"/>
        <pc:sldMkLst>
          <pc:docMk/>
          <pc:sldMk cId="672356885" sldId="346"/>
        </pc:sldMkLst>
        <pc:graphicFrameChg chg="del">
          <ac:chgData name="Anil Kumar Agarwal" userId="b7bb7a12-f7af-4a69-8180-4fd945dc839f" providerId="ADAL" clId="{14562513-C6B9-4CD7-9E0D-C67B5F365BD8}" dt="2022-06-14T05:35:15.394" v="526" actId="478"/>
          <ac:graphicFrameMkLst>
            <pc:docMk/>
            <pc:sldMk cId="672356885" sldId="346"/>
            <ac:graphicFrameMk id="6" creationId="{772A5B87-83DC-4D02-B2E4-D4DCDA788502}"/>
          </ac:graphicFrameMkLst>
        </pc:graphicFrameChg>
        <pc:graphicFrameChg chg="add mod">
          <ac:chgData name="Anil Kumar Agarwal" userId="b7bb7a12-f7af-4a69-8180-4fd945dc839f" providerId="ADAL" clId="{14562513-C6B9-4CD7-9E0D-C67B5F365BD8}" dt="2022-06-14T05:38:03.451" v="552" actId="2711"/>
          <ac:graphicFrameMkLst>
            <pc:docMk/>
            <pc:sldMk cId="672356885" sldId="346"/>
            <ac:graphicFrameMk id="7" creationId="{772A5B87-83DC-4D02-B2E4-D4DCDA788502}"/>
          </ac:graphicFrameMkLst>
        </pc:graphicFrameChg>
      </pc:sldChg>
      <pc:sldChg chg="modSp mod">
        <pc:chgData name="Anil Kumar Agarwal" userId="b7bb7a12-f7af-4a69-8180-4fd945dc839f" providerId="ADAL" clId="{14562513-C6B9-4CD7-9E0D-C67B5F365BD8}" dt="2022-06-14T05:47:32.061" v="642" actId="6549"/>
        <pc:sldMkLst>
          <pc:docMk/>
          <pc:sldMk cId="1381828628" sldId="350"/>
        </pc:sldMkLst>
        <pc:spChg chg="mod">
          <ac:chgData name="Anil Kumar Agarwal" userId="b7bb7a12-f7af-4a69-8180-4fd945dc839f" providerId="ADAL" clId="{14562513-C6B9-4CD7-9E0D-C67B5F365BD8}" dt="2022-06-14T05:38:51.598" v="563" actId="6549"/>
          <ac:spMkLst>
            <pc:docMk/>
            <pc:sldMk cId="1381828628" sldId="350"/>
            <ac:spMk id="10" creationId="{00000000-0000-0000-0000-000000000000}"/>
          </ac:spMkLst>
        </pc:spChg>
        <pc:graphicFrameChg chg="mod modGraphic">
          <ac:chgData name="Anil Kumar Agarwal" userId="b7bb7a12-f7af-4a69-8180-4fd945dc839f" providerId="ADAL" clId="{14562513-C6B9-4CD7-9E0D-C67B5F365BD8}" dt="2022-06-14T05:47:26.107" v="632" actId="6549"/>
          <ac:graphicFrameMkLst>
            <pc:docMk/>
            <pc:sldMk cId="1381828628" sldId="350"/>
            <ac:graphicFrameMk id="16" creationId="{014FF66E-EB07-4C6C-B4FD-CF69BAD8A645}"/>
          </ac:graphicFrameMkLst>
        </pc:graphicFrameChg>
        <pc:graphicFrameChg chg="mod modGraphic">
          <ac:chgData name="Anil Kumar Agarwal" userId="b7bb7a12-f7af-4a69-8180-4fd945dc839f" providerId="ADAL" clId="{14562513-C6B9-4CD7-9E0D-C67B5F365BD8}" dt="2022-06-14T05:47:32.061" v="642" actId="6549"/>
          <ac:graphicFrameMkLst>
            <pc:docMk/>
            <pc:sldMk cId="1381828628" sldId="350"/>
            <ac:graphicFrameMk id="23" creationId="{018109D6-FFBD-408C-8B6E-9EE685253954}"/>
          </ac:graphicFrameMkLst>
        </pc:graphicFrameChg>
      </pc:sldChg>
      <pc:sldChg chg="modSp mod">
        <pc:chgData name="Anil Kumar Agarwal" userId="b7bb7a12-f7af-4a69-8180-4fd945dc839f" providerId="ADAL" clId="{14562513-C6B9-4CD7-9E0D-C67B5F365BD8}" dt="2022-06-14T05:47:47.314" v="664" actId="6549"/>
        <pc:sldMkLst>
          <pc:docMk/>
          <pc:sldMk cId="1375183886" sldId="351"/>
        </pc:sldMkLst>
        <pc:spChg chg="mod">
          <ac:chgData name="Anil Kumar Agarwal" userId="b7bb7a12-f7af-4a69-8180-4fd945dc839f" providerId="ADAL" clId="{14562513-C6B9-4CD7-9E0D-C67B5F365BD8}" dt="2022-06-14T05:39:37.357" v="576" actId="6549"/>
          <ac:spMkLst>
            <pc:docMk/>
            <pc:sldMk cId="1375183886" sldId="351"/>
            <ac:spMk id="16" creationId="{00000000-0000-0000-0000-000000000000}"/>
          </ac:spMkLst>
        </pc:spChg>
        <pc:graphicFrameChg chg="mod modGraphic">
          <ac:chgData name="Anil Kumar Agarwal" userId="b7bb7a12-f7af-4a69-8180-4fd945dc839f" providerId="ADAL" clId="{14562513-C6B9-4CD7-9E0D-C67B5F365BD8}" dt="2022-06-14T05:47:42.004" v="653" actId="6549"/>
          <ac:graphicFrameMkLst>
            <pc:docMk/>
            <pc:sldMk cId="1375183886" sldId="351"/>
            <ac:graphicFrameMk id="11" creationId="{A9E2DFC7-B667-4412-84C6-F8EF43F972C7}"/>
          </ac:graphicFrameMkLst>
        </pc:graphicFrameChg>
        <pc:graphicFrameChg chg="mod modGraphic">
          <ac:chgData name="Anil Kumar Agarwal" userId="b7bb7a12-f7af-4a69-8180-4fd945dc839f" providerId="ADAL" clId="{14562513-C6B9-4CD7-9E0D-C67B5F365BD8}" dt="2022-06-14T05:47:47.314" v="664" actId="6549"/>
          <ac:graphicFrameMkLst>
            <pc:docMk/>
            <pc:sldMk cId="1375183886" sldId="351"/>
            <ac:graphicFrameMk id="17" creationId="{78921697-3698-46A0-9315-391B4080E81D}"/>
          </ac:graphicFrameMkLst>
        </pc:graphicFrameChg>
      </pc:sldChg>
      <pc:sldChg chg="addSp delSp modSp mod">
        <pc:chgData name="Anil Kumar Agarwal" userId="b7bb7a12-f7af-4a69-8180-4fd945dc839f" providerId="ADAL" clId="{14562513-C6B9-4CD7-9E0D-C67B5F365BD8}" dt="2022-06-14T05:34:58.291" v="525" actId="207"/>
        <pc:sldMkLst>
          <pc:docMk/>
          <pc:sldMk cId="3351015281" sldId="354"/>
        </pc:sldMkLst>
        <pc:graphicFrameChg chg="del">
          <ac:chgData name="Anil Kumar Agarwal" userId="b7bb7a12-f7af-4a69-8180-4fd945dc839f" providerId="ADAL" clId="{14562513-C6B9-4CD7-9E0D-C67B5F365BD8}" dt="2022-06-14T05:34:14.523" v="515" actId="478"/>
          <ac:graphicFrameMkLst>
            <pc:docMk/>
            <pc:sldMk cId="3351015281" sldId="354"/>
            <ac:graphicFrameMk id="10" creationId="{17404F08-1FC1-480B-8A0C-4F04D64A3FE1}"/>
          </ac:graphicFrameMkLst>
        </pc:graphicFrameChg>
        <pc:graphicFrameChg chg="add mod">
          <ac:chgData name="Anil Kumar Agarwal" userId="b7bb7a12-f7af-4a69-8180-4fd945dc839f" providerId="ADAL" clId="{14562513-C6B9-4CD7-9E0D-C67B5F365BD8}" dt="2022-06-14T05:34:58.291" v="525" actId="207"/>
          <ac:graphicFrameMkLst>
            <pc:docMk/>
            <pc:sldMk cId="3351015281" sldId="354"/>
            <ac:graphicFrameMk id="11" creationId="{17404F08-1FC1-480B-8A0C-4F04D64A3FE1}"/>
          </ac:graphicFrameMkLst>
        </pc:graphicFrameChg>
      </pc:sldChg>
      <pc:sldChg chg="modSp mod">
        <pc:chgData name="Anil Kumar Agarwal" userId="b7bb7a12-f7af-4a69-8180-4fd945dc839f" providerId="ADAL" clId="{14562513-C6B9-4CD7-9E0D-C67B5F365BD8}" dt="2022-06-14T05:09:44.609" v="240" actId="20577"/>
        <pc:sldMkLst>
          <pc:docMk/>
          <pc:sldMk cId="4206928125" sldId="355"/>
        </pc:sldMkLst>
        <pc:graphicFrameChg chg="modGraphic">
          <ac:chgData name="Anil Kumar Agarwal" userId="b7bb7a12-f7af-4a69-8180-4fd945dc839f" providerId="ADAL" clId="{14562513-C6B9-4CD7-9E0D-C67B5F365BD8}" dt="2022-06-14T05:09:44.609" v="240" actId="20577"/>
          <ac:graphicFrameMkLst>
            <pc:docMk/>
            <pc:sldMk cId="4206928125" sldId="355"/>
            <ac:graphicFrameMk id="3" creationId="{CCBCBC31-B5DE-4D50-8A40-AB22AAE6099D}"/>
          </ac:graphicFrameMkLst>
        </pc:graphicFrameChg>
      </pc:sldChg>
      <pc:sldChg chg="modSp">
        <pc:chgData name="Anil Kumar Agarwal" userId="b7bb7a12-f7af-4a69-8180-4fd945dc839f" providerId="ADAL" clId="{14562513-C6B9-4CD7-9E0D-C67B5F365BD8}" dt="2022-06-14T05:46:45.546" v="622" actId="20577"/>
        <pc:sldMkLst>
          <pc:docMk/>
          <pc:sldMk cId="2587635080" sldId="365"/>
        </pc:sldMkLst>
        <pc:spChg chg="mod">
          <ac:chgData name="Anil Kumar Agarwal" userId="b7bb7a12-f7af-4a69-8180-4fd945dc839f" providerId="ADAL" clId="{14562513-C6B9-4CD7-9E0D-C67B5F365BD8}" dt="2022-06-14T05:34:04.266" v="514" actId="6549"/>
          <ac:spMkLst>
            <pc:docMk/>
            <pc:sldMk cId="2587635080" sldId="365"/>
            <ac:spMk id="20" creationId="{00000000-0000-0000-0000-000000000000}"/>
          </ac:spMkLst>
        </pc:spChg>
        <pc:graphicFrameChg chg="mod">
          <ac:chgData name="Anil Kumar Agarwal" userId="b7bb7a12-f7af-4a69-8180-4fd945dc839f" providerId="ADAL" clId="{14562513-C6B9-4CD7-9E0D-C67B5F365BD8}" dt="2022-06-14T05:33:44.385" v="494" actId="6549"/>
          <ac:graphicFrameMkLst>
            <pc:docMk/>
            <pc:sldMk cId="2587635080" sldId="365"/>
            <ac:graphicFrameMk id="18" creationId="{00000000-0000-0000-0000-000000000000}"/>
          </ac:graphicFrameMkLst>
        </pc:graphicFrameChg>
        <pc:graphicFrameChg chg="mod">
          <ac:chgData name="Anil Kumar Agarwal" userId="b7bb7a12-f7af-4a69-8180-4fd945dc839f" providerId="ADAL" clId="{14562513-C6B9-4CD7-9E0D-C67B5F365BD8}" dt="2022-06-14T05:46:45.546" v="622" actId="20577"/>
          <ac:graphicFrameMkLst>
            <pc:docMk/>
            <pc:sldMk cId="2587635080" sldId="365"/>
            <ac:graphicFrameMk id="19" creationId="{00000000-0000-0000-0000-000000000000}"/>
          </ac:graphicFrameMkLst>
        </pc:graphicFrameChg>
      </pc:sldChg>
      <pc:sldChg chg="addSp delSp modSp mod">
        <pc:chgData name="Anil Kumar Agarwal" userId="b7bb7a12-f7af-4a69-8180-4fd945dc839f" providerId="ADAL" clId="{14562513-C6B9-4CD7-9E0D-C67B5F365BD8}" dt="2022-06-14T05:21:24.477" v="329" actId="6549"/>
        <pc:sldMkLst>
          <pc:docMk/>
          <pc:sldMk cId="22033893" sldId="367"/>
        </pc:sldMkLst>
        <pc:graphicFrameChg chg="modGraphic">
          <ac:chgData name="Anil Kumar Agarwal" userId="b7bb7a12-f7af-4a69-8180-4fd945dc839f" providerId="ADAL" clId="{14562513-C6B9-4CD7-9E0D-C67B5F365BD8}" dt="2022-06-14T05:21:24.477" v="329" actId="6549"/>
          <ac:graphicFrameMkLst>
            <pc:docMk/>
            <pc:sldMk cId="22033893" sldId="367"/>
            <ac:graphicFrameMk id="8" creationId="{FBA80556-8FDB-4F08-B5F2-F43990451A24}"/>
          </ac:graphicFrameMkLst>
        </pc:graphicFrameChg>
        <pc:graphicFrameChg chg="add mod">
          <ac:chgData name="Anil Kumar Agarwal" userId="b7bb7a12-f7af-4a69-8180-4fd945dc839f" providerId="ADAL" clId="{14562513-C6B9-4CD7-9E0D-C67B5F365BD8}" dt="2022-06-14T05:19:23.541" v="253" actId="404"/>
          <ac:graphicFrameMkLst>
            <pc:docMk/>
            <pc:sldMk cId="22033893" sldId="367"/>
            <ac:graphicFrameMk id="10" creationId="{DBD33E4D-3CEC-45F7-B9D0-87F943FCB212}"/>
          </ac:graphicFrameMkLst>
        </pc:graphicFrameChg>
        <pc:graphicFrameChg chg="del">
          <ac:chgData name="Anil Kumar Agarwal" userId="b7bb7a12-f7af-4a69-8180-4fd945dc839f" providerId="ADAL" clId="{14562513-C6B9-4CD7-9E0D-C67B5F365BD8}" dt="2022-06-14T05:18:33.163" v="241" actId="478"/>
          <ac:graphicFrameMkLst>
            <pc:docMk/>
            <pc:sldMk cId="22033893" sldId="367"/>
            <ac:graphicFrameMk id="11" creationId="{DBD33E4D-3CEC-45F7-B9D0-87F943FCB212}"/>
          </ac:graphicFrameMkLst>
        </pc:graphicFrameChg>
      </pc:sldChg>
      <pc:sldChg chg="modSp mod">
        <pc:chgData name="Anil Kumar Agarwal" userId="b7bb7a12-f7af-4a69-8180-4fd945dc839f" providerId="ADAL" clId="{14562513-C6B9-4CD7-9E0D-C67B5F365BD8}" dt="2022-06-14T05:22:59.302" v="375" actId="20577"/>
        <pc:sldMkLst>
          <pc:docMk/>
          <pc:sldMk cId="4102347607" sldId="368"/>
        </pc:sldMkLst>
        <pc:graphicFrameChg chg="modGraphic">
          <ac:chgData name="Anil Kumar Agarwal" userId="b7bb7a12-f7af-4a69-8180-4fd945dc839f" providerId="ADAL" clId="{14562513-C6B9-4CD7-9E0D-C67B5F365BD8}" dt="2022-06-14T05:22:59.302" v="375" actId="20577"/>
          <ac:graphicFrameMkLst>
            <pc:docMk/>
            <pc:sldMk cId="4102347607" sldId="368"/>
            <ac:graphicFrameMk id="11" creationId="{E17A4138-91C2-4C32-840D-16057936C0BF}"/>
          </ac:graphicFrameMkLst>
        </pc:graphicFrameChg>
        <pc:graphicFrameChg chg="modGraphic">
          <ac:chgData name="Anil Kumar Agarwal" userId="b7bb7a12-f7af-4a69-8180-4fd945dc839f" providerId="ADAL" clId="{14562513-C6B9-4CD7-9E0D-C67B5F365BD8}" dt="2022-06-14T05:22:32.293" v="355" actId="20577"/>
          <ac:graphicFrameMkLst>
            <pc:docMk/>
            <pc:sldMk cId="4102347607" sldId="368"/>
            <ac:graphicFrameMk id="12" creationId="{59975AAE-DB5E-47E6-A775-EE5FC85A501F}"/>
          </ac:graphicFrameMkLst>
        </pc:graphicFrameChg>
      </pc:sldChg>
      <pc:sldChg chg="addSp delSp modSp mod">
        <pc:chgData name="Anil Kumar Agarwal" userId="b7bb7a12-f7af-4a69-8180-4fd945dc839f" providerId="ADAL" clId="{14562513-C6B9-4CD7-9E0D-C67B5F365BD8}" dt="2022-06-14T05:28:46.008" v="419" actId="403"/>
        <pc:sldMkLst>
          <pc:docMk/>
          <pc:sldMk cId="1861972922" sldId="370"/>
        </pc:sldMkLst>
        <pc:graphicFrameChg chg="add del mod">
          <ac:chgData name="Anil Kumar Agarwal" userId="b7bb7a12-f7af-4a69-8180-4fd945dc839f" providerId="ADAL" clId="{14562513-C6B9-4CD7-9E0D-C67B5F365BD8}" dt="2022-06-14T05:25:55.235" v="407" actId="478"/>
          <ac:graphicFrameMkLst>
            <pc:docMk/>
            <pc:sldMk cId="1861972922" sldId="370"/>
            <ac:graphicFrameMk id="11" creationId="{1DA05DB8-5050-41F3-A387-E8F82420B1B0}"/>
          </ac:graphicFrameMkLst>
        </pc:graphicFrameChg>
        <pc:graphicFrameChg chg="del mod">
          <ac:chgData name="Anil Kumar Agarwal" userId="b7bb7a12-f7af-4a69-8180-4fd945dc839f" providerId="ADAL" clId="{14562513-C6B9-4CD7-9E0D-C67B5F365BD8}" dt="2022-06-14T05:24:40.500" v="394" actId="478"/>
          <ac:graphicFrameMkLst>
            <pc:docMk/>
            <pc:sldMk cId="1861972922" sldId="370"/>
            <ac:graphicFrameMk id="12" creationId="{1DA05DB8-5050-41F3-A387-E8F82420B1B0}"/>
          </ac:graphicFrameMkLst>
        </pc:graphicFrameChg>
        <pc:graphicFrameChg chg="modGraphic">
          <ac:chgData name="Anil Kumar Agarwal" userId="b7bb7a12-f7af-4a69-8180-4fd945dc839f" providerId="ADAL" clId="{14562513-C6B9-4CD7-9E0D-C67B5F365BD8}" dt="2022-06-14T05:23:45.882" v="381" actId="6549"/>
          <ac:graphicFrameMkLst>
            <pc:docMk/>
            <pc:sldMk cId="1861972922" sldId="370"/>
            <ac:graphicFrameMk id="17" creationId="{FBA80556-8FDB-4F08-B5F2-F43990451A24}"/>
          </ac:graphicFrameMkLst>
        </pc:graphicFrameChg>
        <pc:graphicFrameChg chg="modGraphic">
          <ac:chgData name="Anil Kumar Agarwal" userId="b7bb7a12-f7af-4a69-8180-4fd945dc839f" providerId="ADAL" clId="{14562513-C6B9-4CD7-9E0D-C67B5F365BD8}" dt="2022-06-14T05:24:06.370" v="387" actId="20577"/>
          <ac:graphicFrameMkLst>
            <pc:docMk/>
            <pc:sldMk cId="1861972922" sldId="370"/>
            <ac:graphicFrameMk id="18" creationId="{66C8B533-33F0-47DF-9352-31AE5C82E944}"/>
          </ac:graphicFrameMkLst>
        </pc:graphicFrameChg>
        <pc:graphicFrameChg chg="add mod">
          <ac:chgData name="Anil Kumar Agarwal" userId="b7bb7a12-f7af-4a69-8180-4fd945dc839f" providerId="ADAL" clId="{14562513-C6B9-4CD7-9E0D-C67B5F365BD8}" dt="2022-06-14T05:28:46.008" v="419" actId="403"/>
          <ac:graphicFrameMkLst>
            <pc:docMk/>
            <pc:sldMk cId="1861972922" sldId="370"/>
            <ac:graphicFrameMk id="19" creationId="{1DA05DB8-5050-41F3-A387-E8F82420B1B0}"/>
          </ac:graphicFrameMkLst>
        </pc:graphicFrameChg>
      </pc:sldChg>
      <pc:sldChg chg="addSp delSp modSp mod">
        <pc:chgData name="Anil Kumar Agarwal" userId="b7bb7a12-f7af-4a69-8180-4fd945dc839f" providerId="ADAL" clId="{14562513-C6B9-4CD7-9E0D-C67B5F365BD8}" dt="2022-06-14T05:31:28.546" v="462" actId="403"/>
        <pc:sldMkLst>
          <pc:docMk/>
          <pc:sldMk cId="1274059182" sldId="371"/>
        </pc:sldMkLst>
        <pc:graphicFrameChg chg="add mod">
          <ac:chgData name="Anil Kumar Agarwal" userId="b7bb7a12-f7af-4a69-8180-4fd945dc839f" providerId="ADAL" clId="{14562513-C6B9-4CD7-9E0D-C67B5F365BD8}" dt="2022-06-14T05:31:28.546" v="462" actId="403"/>
          <ac:graphicFrameMkLst>
            <pc:docMk/>
            <pc:sldMk cId="1274059182" sldId="371"/>
            <ac:graphicFrameMk id="11" creationId="{969B76AF-FA05-4BAA-99EC-6FDBD61AD4E9}"/>
          </ac:graphicFrameMkLst>
        </pc:graphicFrameChg>
        <pc:graphicFrameChg chg="modGraphic">
          <ac:chgData name="Anil Kumar Agarwal" userId="b7bb7a12-f7af-4a69-8180-4fd945dc839f" providerId="ADAL" clId="{14562513-C6B9-4CD7-9E0D-C67B5F365BD8}" dt="2022-06-14T05:29:40.807" v="431" actId="6549"/>
          <ac:graphicFrameMkLst>
            <pc:docMk/>
            <pc:sldMk cId="1274059182" sldId="371"/>
            <ac:graphicFrameMk id="17" creationId="{FBA80556-8FDB-4F08-B5F2-F43990451A24}"/>
          </ac:graphicFrameMkLst>
        </pc:graphicFrameChg>
        <pc:graphicFrameChg chg="modGraphic">
          <ac:chgData name="Anil Kumar Agarwal" userId="b7bb7a12-f7af-4a69-8180-4fd945dc839f" providerId="ADAL" clId="{14562513-C6B9-4CD7-9E0D-C67B5F365BD8}" dt="2022-06-14T05:30:28.560" v="451" actId="20577"/>
          <ac:graphicFrameMkLst>
            <pc:docMk/>
            <pc:sldMk cId="1274059182" sldId="371"/>
            <ac:graphicFrameMk id="18" creationId="{66C8B533-33F0-47DF-9352-31AE5C82E944}"/>
          </ac:graphicFrameMkLst>
        </pc:graphicFrameChg>
        <pc:graphicFrameChg chg="del">
          <ac:chgData name="Anil Kumar Agarwal" userId="b7bb7a12-f7af-4a69-8180-4fd945dc839f" providerId="ADAL" clId="{14562513-C6B9-4CD7-9E0D-C67B5F365BD8}" dt="2022-06-14T05:29:09.995" v="420" actId="478"/>
          <ac:graphicFrameMkLst>
            <pc:docMk/>
            <pc:sldMk cId="1274059182" sldId="371"/>
            <ac:graphicFrameMk id="19" creationId="{969B76AF-FA05-4BAA-99EC-6FDBD61AD4E9}"/>
          </ac:graphicFrameMkLst>
        </pc:graphicFrameChg>
      </pc:sldChg>
      <pc:sldChg chg="addSp delSp modSp mod">
        <pc:chgData name="Anil Kumar Agarwal" userId="b7bb7a12-f7af-4a69-8180-4fd945dc839f" providerId="ADAL" clId="{14562513-C6B9-4CD7-9E0D-C67B5F365BD8}" dt="2022-06-14T05:45:46.704" v="618" actId="6549"/>
        <pc:sldMkLst>
          <pc:docMk/>
          <pc:sldMk cId="4145127253" sldId="374"/>
        </pc:sldMkLst>
        <pc:graphicFrameChg chg="del">
          <ac:chgData name="Anil Kumar Agarwal" userId="b7bb7a12-f7af-4a69-8180-4fd945dc839f" providerId="ADAL" clId="{14562513-C6B9-4CD7-9E0D-C67B5F365BD8}" dt="2022-06-14T05:32:14.356" v="467" actId="478"/>
          <ac:graphicFrameMkLst>
            <pc:docMk/>
            <pc:sldMk cId="4145127253" sldId="374"/>
            <ac:graphicFrameMk id="11" creationId="{3BDEFD6E-4927-42C7-9ED4-F736F8DDA00B}"/>
          </ac:graphicFrameMkLst>
        </pc:graphicFrameChg>
        <pc:graphicFrameChg chg="add mod">
          <ac:chgData name="Anil Kumar Agarwal" userId="b7bb7a12-f7af-4a69-8180-4fd945dc839f" providerId="ADAL" clId="{14562513-C6B9-4CD7-9E0D-C67B5F365BD8}" dt="2022-06-14T05:33:24.406" v="488" actId="207"/>
          <ac:graphicFrameMkLst>
            <pc:docMk/>
            <pc:sldMk cId="4145127253" sldId="374"/>
            <ac:graphicFrameMk id="12" creationId="{3BDEFD6E-4927-42C7-9ED4-F736F8DDA00B}"/>
          </ac:graphicFrameMkLst>
        </pc:graphicFrameChg>
        <pc:graphicFrameChg chg="mod modGraphic">
          <ac:chgData name="Anil Kumar Agarwal" userId="b7bb7a12-f7af-4a69-8180-4fd945dc839f" providerId="ADAL" clId="{14562513-C6B9-4CD7-9E0D-C67B5F365BD8}" dt="2022-06-14T05:32:45.353" v="479" actId="207"/>
          <ac:graphicFrameMkLst>
            <pc:docMk/>
            <pc:sldMk cId="4145127253" sldId="374"/>
            <ac:graphicFrameMk id="17" creationId="{FBA80556-8FDB-4F08-B5F2-F43990451A24}"/>
          </ac:graphicFrameMkLst>
        </pc:graphicFrameChg>
        <pc:graphicFrameChg chg="modGraphic">
          <ac:chgData name="Anil Kumar Agarwal" userId="b7bb7a12-f7af-4a69-8180-4fd945dc839f" providerId="ADAL" clId="{14562513-C6B9-4CD7-9E0D-C67B5F365BD8}" dt="2022-06-14T05:45:46.704" v="618" actId="6549"/>
          <ac:graphicFrameMkLst>
            <pc:docMk/>
            <pc:sldMk cId="4145127253" sldId="374"/>
            <ac:graphicFrameMk id="18" creationId="{66C8B533-33F0-47DF-9352-31AE5C82E94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yindia-my.sharepoint.com/personal/anil2_agarwal_in_ey_com/Documents/National%20Hydrology%20project/D.%20REVIEW%20MEETINGS/Charts%20for%20pp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yindia-my.sharepoint.com/personal/anil2_agarwal_in_ey_com/Documents/National%20Hydrology%20project/B.%20IMPORTANT%20FOLDER%20(to%20be%20updated%20regularly)/Important%20files/2022-03-22%20PIP_AWP_Rel_Procurement_review%20meeting%20analy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eyindia-my.sharepoint.com/personal/anil2_agarwal_in_ey_com/Documents/National%20Hydrology%20project/B.%20IMPORTANT%20FOLDER%20(to%20be%20updated%20regularly)/Important%20files/20220613%20PIP_AWP_Rel_Procurement%20analysis%20(major%20head%20changed).x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eyindia-my.sharepoint.com/personal/anil2_agarwal_in_ey_com/Documents/National%20Hydrology%20project/D.%20REVIEW%20MEETINGS/Charts%20for%20pp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eyindia-my.sharepoint.com/personal/anil2_agarwal_in_ey_com/Documents/National%20Hydrology%20project/D.%20REVIEW%20MEETINGS/Charts%20for%20pp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yindia-my.sharepoint.com/personal/anil2_agarwal_in_ey_com/Documents/National%20Hydrology%20project/D.%20REVIEW%20MEETINGS/Charts%20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yindia-my.sharepoint.com/personal/anil2_agarwal_in_ey_com/Documents/National%20Hydrology%20project/D.%20REVIEW%20MEETINGS/Charts%20for%20p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eyindia-my.sharepoint.com/personal/anil2_agarwal_in_ey_com/Documents/National%20Hydrology%20project/D.%20REVIEW%20MEETINGS/Charts%20for%20pp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eyindia-my.sharepoint.com/personal/anil2_agarwal_in_ey_com/Documents/National%20Hydrology%20project/B.%20IMPORTANT%20FOLDER%20(to%20be%20updated%20regularly)/Important%20files/20220613%20PIP_AWP_Rel_Procurement%20analysis%20(major%20head%20changed).xl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Status of Procurement of Hydromet stations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charts!$C$4</c:f>
              <c:strCache>
                <c:ptCount val="1"/>
                <c:pt idx="0">
                  <c:v>Overall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charts!$B$5:$B$6</c:f>
              <c:strCache>
                <c:ptCount val="2"/>
                <c:pt idx="0">
                  <c:v>SW</c:v>
                </c:pt>
                <c:pt idx="1">
                  <c:v>GW</c:v>
                </c:pt>
              </c:strCache>
            </c:strRef>
          </c:cat>
          <c:val>
            <c:numRef>
              <c:f>charts!$C$5:$C$6</c:f>
              <c:numCache>
                <c:formatCode>0</c:formatCode>
                <c:ptCount val="2"/>
                <c:pt idx="0">
                  <c:v>6222</c:v>
                </c:pt>
                <c:pt idx="1">
                  <c:v>16417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7-491B-89F9-CE8D0A827CE6}"/>
            </c:ext>
          </c:extLst>
        </c:ser>
        <c:ser>
          <c:idx val="1"/>
          <c:order val="1"/>
          <c:tx>
            <c:strRef>
              <c:f>charts!$D$4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charts!$B$5:$B$6</c:f>
              <c:strCache>
                <c:ptCount val="2"/>
                <c:pt idx="0">
                  <c:v>SW</c:v>
                </c:pt>
                <c:pt idx="1">
                  <c:v>GW</c:v>
                </c:pt>
              </c:strCache>
            </c:strRef>
          </c:cat>
          <c:val>
            <c:numRef>
              <c:f>charts!$D$5:$D$6</c:f>
              <c:numCache>
                <c:formatCode>0</c:formatCode>
                <c:ptCount val="2"/>
                <c:pt idx="0">
                  <c:v>4456</c:v>
                </c:pt>
                <c:pt idx="1">
                  <c:v>12964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7-491B-89F9-CE8D0A827CE6}"/>
            </c:ext>
          </c:extLst>
        </c:ser>
        <c:ser>
          <c:idx val="2"/>
          <c:order val="2"/>
          <c:tx>
            <c:strRef>
              <c:f>charts!$E$4</c:f>
              <c:strCache>
                <c:ptCount val="1"/>
                <c:pt idx="0">
                  <c:v>Floated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charts!$B$5:$B$6</c:f>
              <c:strCache>
                <c:ptCount val="2"/>
                <c:pt idx="0">
                  <c:v>SW</c:v>
                </c:pt>
                <c:pt idx="1">
                  <c:v>GW</c:v>
                </c:pt>
              </c:strCache>
            </c:strRef>
          </c:cat>
          <c:val>
            <c:numRef>
              <c:f>charts!$E$5:$E$6</c:f>
              <c:numCache>
                <c:formatCode>0</c:formatCode>
                <c:ptCount val="2"/>
                <c:pt idx="0">
                  <c:v>1589</c:v>
                </c:pt>
                <c:pt idx="1">
                  <c:v>3393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7-491B-89F9-CE8D0A827CE6}"/>
            </c:ext>
          </c:extLst>
        </c:ser>
        <c:ser>
          <c:idx val="3"/>
          <c:order val="3"/>
          <c:tx>
            <c:strRef>
              <c:f>charts!$F$4</c:f>
              <c:strCache>
                <c:ptCount val="1"/>
                <c:pt idx="0">
                  <c:v>Installed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charts!$B$5:$B$6</c:f>
              <c:strCache>
                <c:ptCount val="2"/>
                <c:pt idx="0">
                  <c:v>SW</c:v>
                </c:pt>
                <c:pt idx="1">
                  <c:v>GW</c:v>
                </c:pt>
              </c:strCache>
            </c:strRef>
          </c:cat>
          <c:val>
            <c:numRef>
              <c:f>charts!$F$5:$F$6</c:f>
              <c:numCache>
                <c:formatCode>0</c:formatCode>
                <c:ptCount val="2"/>
                <c:pt idx="0">
                  <c:v>2505</c:v>
                </c:pt>
                <c:pt idx="1">
                  <c:v>4884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7-491B-89F9-CE8D0A827CE6}"/>
            </c:ext>
          </c:extLst>
        </c:ser>
        <c:ser>
          <c:idx val="4"/>
          <c:order val="4"/>
          <c:tx>
            <c:strRef>
              <c:f>charts!$G$4</c:f>
              <c:strCache>
                <c:ptCount val="1"/>
                <c:pt idx="0">
                  <c:v>Data sharing in WIMS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charts!$B$5:$B$6</c:f>
              <c:strCache>
                <c:ptCount val="2"/>
                <c:pt idx="0">
                  <c:v>SW</c:v>
                </c:pt>
                <c:pt idx="1">
                  <c:v>GW</c:v>
                </c:pt>
              </c:strCache>
            </c:strRef>
          </c:cat>
          <c:val>
            <c:numRef>
              <c:f>charts!$G$5:$G$6</c:f>
              <c:numCache>
                <c:formatCode>0</c:formatCode>
                <c:ptCount val="2"/>
                <c:pt idx="0">
                  <c:v>2210</c:v>
                </c:pt>
                <c:pt idx="1">
                  <c:v>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7-491B-89F9-CE8D0A827C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12768"/>
        <c:axId val="207314304"/>
      </c:barChart>
      <c:catAx>
        <c:axId val="2073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4304"/>
        <c:crosses val="autoZero"/>
        <c:auto val="1"/>
        <c:lblAlgn val="ctr"/>
        <c:lblOffset val="100"/>
        <c:noMultiLvlLbl val="0"/>
      </c:catAx>
      <c:valAx>
        <c:axId val="2073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hydromets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sz="1400" b="1">
          <a:solidFill>
            <a:schemeClr val="bg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enor Sans" panose="020B0604020202020204" charset="0"/>
                <a:ea typeface="+mn-ea"/>
                <a:cs typeface="+mn-cs"/>
              </a:defRPr>
            </a:pPr>
            <a:r>
              <a:rPr lang="en-US" sz="1800" dirty="0"/>
              <a:t>MAJOR HEADWISE ALLOCATION </a:t>
            </a:r>
          </a:p>
          <a:p>
            <a:pPr>
              <a:defRPr sz="1800"/>
            </a:pPr>
            <a:r>
              <a:rPr lang="en-US" sz="1800" dirty="0"/>
              <a:t>(Rs. 3385.28 Crores)</a:t>
            </a:r>
            <a:endParaRPr lang="en-IN" sz="1800" dirty="0"/>
          </a:p>
        </c:rich>
      </c:tx>
      <c:layout>
        <c:manualLayout>
          <c:xMode val="edge"/>
          <c:yMode val="edge"/>
          <c:x val="0.20439842973199476"/>
          <c:y val="1.608559781699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enor Sans" panose="020B060402020202020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49532811434096E-2"/>
          <c:y val="0.20090133629882517"/>
          <c:w val="0.76251441281198673"/>
          <c:h val="0.5028200459479944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3A1-45F8-BB50-2DFAB7E117C3}"/>
              </c:ext>
            </c:extLst>
          </c:dPt>
          <c:dPt>
            <c:idx val="1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3A1-45F8-BB50-2DFAB7E117C3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3A1-45F8-BB50-2DFAB7E117C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3A1-45F8-BB50-2DFAB7E117C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3A1-45F8-BB50-2DFAB7E117C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3A1-45F8-BB50-2DFAB7E117C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3A1-45F8-BB50-2DFAB7E117C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3A1-45F8-BB50-2DFAB7E117C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D3A1-45F8-BB50-2DFAB7E117C3}"/>
              </c:ext>
            </c:extLst>
          </c:dPt>
          <c:dLbls>
            <c:dLbl>
              <c:idx val="0"/>
              <c:layout>
                <c:manualLayout>
                  <c:x val="-0.10006180525551937"/>
                  <c:y val="-3.3376439357929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A1-45F8-BB50-2DFAB7E117C3}"/>
                </c:ext>
              </c:extLst>
            </c:dLbl>
            <c:dLbl>
              <c:idx val="1"/>
              <c:layout>
                <c:manualLayout>
                  <c:x val="-3.6557923782729651E-2"/>
                  <c:y val="-0.1265151267043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78979605682821"/>
                      <c:h val="8.84707879934492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A1-45F8-BB50-2DFAB7E117C3}"/>
                </c:ext>
              </c:extLst>
            </c:dLbl>
            <c:dLbl>
              <c:idx val="2"/>
              <c:layout>
                <c:manualLayout>
                  <c:x val="4.8909232011685783E-4"/>
                  <c:y val="-8.25480672584260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A1-45F8-BB50-2DFAB7E117C3}"/>
                </c:ext>
              </c:extLst>
            </c:dLbl>
            <c:dLbl>
              <c:idx val="3"/>
              <c:layout>
                <c:manualLayout>
                  <c:x val="5.6755382275997079E-2"/>
                  <c:y val="7.06783560556357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3A1-45F8-BB50-2DFAB7E117C3}"/>
                </c:ext>
              </c:extLst>
            </c:dLbl>
            <c:dLbl>
              <c:idx val="4"/>
              <c:layout>
                <c:manualLayout>
                  <c:x val="5.142980232061109E-2"/>
                  <c:y val="1.1387300483852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A1-45F8-BB50-2DFAB7E117C3}"/>
                </c:ext>
              </c:extLst>
            </c:dLbl>
            <c:dLbl>
              <c:idx val="5"/>
              <c:layout>
                <c:manualLayout>
                  <c:x val="1.1248591933147581E-2"/>
                  <c:y val="0.169302816897585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3201535264513"/>
                      <c:h val="0.132131696353852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3A1-45F8-BB50-2DFAB7E117C3}"/>
                </c:ext>
              </c:extLst>
            </c:dLbl>
            <c:dLbl>
              <c:idx val="7"/>
              <c:layout>
                <c:manualLayout>
                  <c:x val="0.15692866320139179"/>
                  <c:y val="-4.69558322776971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3A1-45F8-BB50-2DFAB7E117C3}"/>
                </c:ext>
              </c:extLst>
            </c:dLbl>
            <c:spPr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Tenor San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'Exp-8 MI'!$C$73:$C$80</c:f>
              <c:strCache>
                <c:ptCount val="8"/>
                <c:pt idx="0">
                  <c:v>RTDAS SW</c:v>
                </c:pt>
                <c:pt idx="1">
                  <c:v>RTDAS GW + PZ</c:v>
                </c:pt>
                <c:pt idx="2">
                  <c:v>SCADA</c:v>
                </c:pt>
                <c:pt idx="3">
                  <c:v>PDS</c:v>
                </c:pt>
                <c:pt idx="4">
                  <c:v>Studies/KP</c:v>
                </c:pt>
                <c:pt idx="5">
                  <c:v>Data/ Knowledge Centre</c:v>
                </c:pt>
                <c:pt idx="6">
                  <c:v>Instrumentation</c:v>
                </c:pt>
                <c:pt idx="7">
                  <c:v>Miscellaneous</c:v>
                </c:pt>
              </c:strCache>
            </c:strRef>
          </c:cat>
          <c:val>
            <c:numRef>
              <c:f>'Exp-8 MI'!$D$73:$D$80</c:f>
              <c:numCache>
                <c:formatCode>#,##0</c:formatCode>
                <c:ptCount val="8"/>
                <c:pt idx="0">
                  <c:v>599.56539999999995</c:v>
                </c:pt>
                <c:pt idx="1">
                  <c:v>354.56599999999997</c:v>
                </c:pt>
                <c:pt idx="2">
                  <c:v>317.37919999999997</c:v>
                </c:pt>
                <c:pt idx="3">
                  <c:v>21.179200000000002</c:v>
                </c:pt>
                <c:pt idx="4">
                  <c:v>906.72429999999997</c:v>
                </c:pt>
                <c:pt idx="5">
                  <c:v>294.73380000000003</c:v>
                </c:pt>
                <c:pt idx="6">
                  <c:v>183.47560000000004</c:v>
                </c:pt>
                <c:pt idx="7">
                  <c:v>707.66219999999998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3A1-45F8-BB50-2DFAB7E11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343306494370124E-2"/>
          <c:y val="0.81973672092283922"/>
          <c:w val="0.96665669350562988"/>
          <c:h val="0.1664756238054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enor Sans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lumMod val="75000"/>
        </a:schemeClr>
      </a:solidFill>
    </a:ln>
    <a:effectLst/>
  </c:spPr>
  <c:txPr>
    <a:bodyPr/>
    <a:lstStyle/>
    <a:p>
      <a:pPr>
        <a:defRPr>
          <a:latin typeface="Tenor Sans" panose="020B060402020202020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baseline="0">
                <a:solidFill>
                  <a:srgbClr val="EEEEEE"/>
                </a:solidFill>
                <a:latin typeface="Tenor Sans" panose="020B0604020202020204" charset="0"/>
                <a:ea typeface="+mn-ea"/>
                <a:cs typeface="+mn-cs"/>
              </a:defRPr>
            </a:pPr>
            <a:r>
              <a:rPr lang="en-US" sz="1800" b="1" i="0" u="none" strike="noStrike" kern="1200" baseline="0" dirty="0">
                <a:solidFill>
                  <a:srgbClr val="EEEEEE"/>
                </a:solidFill>
                <a:latin typeface="Tenor Sans" panose="020B0604020202020204" charset="0"/>
                <a:ea typeface="+mn-ea"/>
                <a:cs typeface="+mn-cs"/>
              </a:rPr>
              <a:t>MAJOR HEADWISE EXPENDITURE </a:t>
            </a:r>
          </a:p>
          <a:p>
            <a:pPr algn="ctr" rtl="0">
              <a:defRPr sz="1800">
                <a:solidFill>
                  <a:srgbClr val="EEEEEE"/>
                </a:solidFill>
                <a:latin typeface="Tenor Sans" panose="020B0604020202020204" charset="0"/>
              </a:defRPr>
            </a:pPr>
            <a:r>
              <a:rPr lang="en-US" sz="1800" b="1" i="0" u="none" strike="noStrike" kern="1200" baseline="0" dirty="0">
                <a:solidFill>
                  <a:srgbClr val="EEEEEE"/>
                </a:solidFill>
                <a:latin typeface="Tenor Sans" panose="020B0604020202020204" charset="0"/>
                <a:ea typeface="+mn-ea"/>
                <a:cs typeface="+mn-cs"/>
              </a:rPr>
              <a:t>(Rs. 933.10 Crores)</a:t>
            </a:r>
            <a:endParaRPr lang="en-IN" sz="1800" b="1" i="0" u="none" strike="noStrike" kern="1200" baseline="0" dirty="0">
              <a:solidFill>
                <a:srgbClr val="EEEEEE"/>
              </a:solidFill>
              <a:latin typeface="Tenor Sans" panose="020B0604020202020204" charset="0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baseline="0">
              <a:solidFill>
                <a:srgbClr val="EEEEEE"/>
              </a:solidFill>
              <a:latin typeface="Tenor Sans" panose="020B060402020202020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59804857722376"/>
          <c:y val="0.18897157662199912"/>
          <c:w val="0.73454164042015879"/>
          <c:h val="0.53223226300477144"/>
        </c:manualLayout>
      </c:layout>
      <c:pie3DChart>
        <c:varyColors val="1"/>
        <c:ser>
          <c:idx val="0"/>
          <c:order val="0"/>
          <c:tx>
            <c:strRef>
              <c:f>'[20220613 PIP_AWP_Rel_Procurement analysis (major head changed).xlsx]Exp-8 MI'!$D$97</c:f>
              <c:strCache>
                <c:ptCount val="1"/>
                <c:pt idx="0">
                  <c:v>Expenditure (Crores)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FD7-4379-AA0A-86F8C034A1D1}"/>
              </c:ext>
            </c:extLst>
          </c:dPt>
          <c:dPt>
            <c:idx val="1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FD7-4379-AA0A-86F8C034A1D1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FD7-4379-AA0A-86F8C034A1D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FD7-4379-AA0A-86F8C034A1D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FD7-4379-AA0A-86F8C034A1D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FD7-4379-AA0A-86F8C034A1D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FD7-4379-AA0A-86F8C034A1D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FD7-4379-AA0A-86F8C034A1D1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FD7-4379-AA0A-86F8C034A1D1}"/>
              </c:ext>
            </c:extLst>
          </c:dPt>
          <c:dLbls>
            <c:dLbl>
              <c:idx val="0"/>
              <c:layout>
                <c:manualLayout>
                  <c:x val="-8.5499534271880812E-2"/>
                  <c:y val="-9.827775539143461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D7-4379-AA0A-86F8C034A1D1}"/>
                </c:ext>
              </c:extLst>
            </c:dLbl>
            <c:dLbl>
              <c:idx val="1"/>
              <c:layout>
                <c:manualLayout>
                  <c:x val="-6.1261615454236444E-3"/>
                  <c:y val="-5.93496251376726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D7-4379-AA0A-86F8C034A1D1}"/>
                </c:ext>
              </c:extLst>
            </c:dLbl>
            <c:dLbl>
              <c:idx val="3"/>
              <c:layout>
                <c:manualLayout>
                  <c:x val="0"/>
                  <c:y val="3.685393209634018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D7-4379-AA0A-86F8C034A1D1}"/>
                </c:ext>
              </c:extLst>
            </c:dLbl>
            <c:dLbl>
              <c:idx val="4"/>
              <c:layout>
                <c:manualLayout>
                  <c:x val="-2.1667783210594975E-2"/>
                  <c:y val="0.109163489203198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FD7-4379-AA0A-86F8C034A1D1}"/>
                </c:ext>
              </c:extLst>
            </c:dLbl>
            <c:dLbl>
              <c:idx val="5"/>
              <c:layout>
                <c:manualLayout>
                  <c:x val="0.10691595278604953"/>
                  <c:y val="6.940872128906254E-4"/>
                </c:manualLayout>
              </c:layout>
              <c:spPr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2303751343634"/>
                      <c:h val="0.11039315987546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FD7-4379-AA0A-86F8C034A1D1}"/>
                </c:ext>
              </c:extLst>
            </c:dLbl>
            <c:dLbl>
              <c:idx val="7"/>
              <c:layout>
                <c:manualLayout>
                  <c:x val="2.0975086839143016E-2"/>
                  <c:y val="-6.05084460244961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FD7-4379-AA0A-86F8C034A1D1}"/>
                </c:ext>
              </c:extLst>
            </c:dLbl>
            <c:spPr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'[20220613 PIP_AWP_Rel_Procurement analysis (major head changed).xlsx]Exp-8 MI'!$C$98:$C$105</c:f>
              <c:strCache>
                <c:ptCount val="8"/>
                <c:pt idx="0">
                  <c:v>RTDAS SW</c:v>
                </c:pt>
                <c:pt idx="1">
                  <c:v>RTDAS GW + PZ</c:v>
                </c:pt>
                <c:pt idx="2">
                  <c:v>SCADA</c:v>
                </c:pt>
                <c:pt idx="3">
                  <c:v>PDS</c:v>
                </c:pt>
                <c:pt idx="4">
                  <c:v>Studies/KP</c:v>
                </c:pt>
                <c:pt idx="5">
                  <c:v>Data/ Knowledge Centre</c:v>
                </c:pt>
                <c:pt idx="6">
                  <c:v>Instrumentation</c:v>
                </c:pt>
                <c:pt idx="7">
                  <c:v>Miscellaneous</c:v>
                </c:pt>
              </c:strCache>
            </c:strRef>
          </c:cat>
          <c:val>
            <c:numRef>
              <c:f>'[20220613 PIP_AWP_Rel_Procurement analysis (major head changed).xlsx]Exp-8 MI'!$D$98:$D$105</c:f>
              <c:numCache>
                <c:formatCode>#,##0</c:formatCode>
                <c:ptCount val="8"/>
                <c:pt idx="0">
                  <c:v>66.813598200000001</c:v>
                </c:pt>
                <c:pt idx="1">
                  <c:v>82.62083822000001</c:v>
                </c:pt>
                <c:pt idx="2">
                  <c:v>40.808533199999999</c:v>
                </c:pt>
                <c:pt idx="3">
                  <c:v>9.2931426999999989</c:v>
                </c:pt>
                <c:pt idx="4">
                  <c:v>251.57682696200004</c:v>
                </c:pt>
                <c:pt idx="5">
                  <c:v>111.84195918800002</c:v>
                </c:pt>
                <c:pt idx="6">
                  <c:v>43.492759321999991</c:v>
                </c:pt>
                <c:pt idx="7">
                  <c:v>326.65178231700008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FD7-4379-AA0A-86F8C034A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705651533877634E-2"/>
          <c:y val="0.81798196133195988"/>
          <c:w val="0.89085095935763836"/>
          <c:h val="0.1498468430340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Status of Procurement and commissioning of SCADA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charts!$C$61</c:f>
              <c:strCache>
                <c:ptCount val="1"/>
                <c:pt idx="0">
                  <c:v>Overall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charts!$B$62</c:f>
              <c:strCache>
                <c:ptCount val="1"/>
                <c:pt idx="0">
                  <c:v>SCADA</c:v>
                </c:pt>
              </c:strCache>
            </c:strRef>
          </c:cat>
          <c:val>
            <c:numRef>
              <c:f>charts!$C$62</c:f>
              <c:numCache>
                <c:formatCode>0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A-47F8-BD5B-31BAF8314AE9}"/>
            </c:ext>
          </c:extLst>
        </c:ser>
        <c:ser>
          <c:idx val="1"/>
          <c:order val="1"/>
          <c:tx>
            <c:strRef>
              <c:f>charts!$D$61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charts!$B$62</c:f>
              <c:strCache>
                <c:ptCount val="1"/>
                <c:pt idx="0">
                  <c:v>SCADA</c:v>
                </c:pt>
              </c:strCache>
            </c:strRef>
          </c:cat>
          <c:val>
            <c:numRef>
              <c:f>charts!$D$62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A-47F8-BD5B-31BAF8314AE9}"/>
            </c:ext>
          </c:extLst>
        </c:ser>
        <c:ser>
          <c:idx val="2"/>
          <c:order val="2"/>
          <c:tx>
            <c:strRef>
              <c:f>charts!$E$61</c:f>
              <c:strCache>
                <c:ptCount val="1"/>
                <c:pt idx="0">
                  <c:v>Floated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charts!$B$62</c:f>
              <c:strCache>
                <c:ptCount val="1"/>
                <c:pt idx="0">
                  <c:v>SCADA</c:v>
                </c:pt>
              </c:strCache>
            </c:strRef>
          </c:cat>
          <c:val>
            <c:numRef>
              <c:f>charts!$E$62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0A-47F8-BD5B-31BAF8314AE9}"/>
            </c:ext>
          </c:extLst>
        </c:ser>
        <c:ser>
          <c:idx val="3"/>
          <c:order val="3"/>
          <c:tx>
            <c:strRef>
              <c:f>charts!$G$61</c:f>
              <c:strCache>
                <c:ptCount val="1"/>
                <c:pt idx="0">
                  <c:v>Commissioned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charts!$B$62</c:f>
              <c:strCache>
                <c:ptCount val="1"/>
                <c:pt idx="0">
                  <c:v>SCADA</c:v>
                </c:pt>
              </c:strCache>
            </c:strRef>
          </c:cat>
          <c:val>
            <c:numRef>
              <c:f>charts!$G$62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0A-47F8-BD5B-31BAF8314A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12768"/>
        <c:axId val="207314304"/>
      </c:barChart>
      <c:catAx>
        <c:axId val="20731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314304"/>
        <c:crosses val="autoZero"/>
        <c:auto val="1"/>
        <c:lblAlgn val="ctr"/>
        <c:lblOffset val="100"/>
        <c:noMultiLvlLbl val="0"/>
      </c:catAx>
      <c:valAx>
        <c:axId val="2073143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SCADA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sz="1600" b="1">
          <a:solidFill>
            <a:schemeClr val="bg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16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Status of Procurement of ADCP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16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charts!$C$86</c:f>
              <c:strCache>
                <c:ptCount val="1"/>
                <c:pt idx="0">
                  <c:v>Overall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charts!$B$87</c:f>
              <c:strCache>
                <c:ptCount val="1"/>
                <c:pt idx="0">
                  <c:v>ADCP</c:v>
                </c:pt>
              </c:strCache>
            </c:strRef>
          </c:cat>
          <c:val>
            <c:numRef>
              <c:f>charts!$C$87</c:f>
              <c:numCache>
                <c:formatCode>0</c:formatCode>
                <c:ptCount val="1"/>
                <c:pt idx="0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7-4F3A-AD95-63A8009E65EC}"/>
            </c:ext>
          </c:extLst>
        </c:ser>
        <c:ser>
          <c:idx val="1"/>
          <c:order val="1"/>
          <c:tx>
            <c:strRef>
              <c:f>charts!$D$86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charts!$B$87</c:f>
              <c:strCache>
                <c:ptCount val="1"/>
                <c:pt idx="0">
                  <c:v>ADCP</c:v>
                </c:pt>
              </c:strCache>
            </c:strRef>
          </c:cat>
          <c:val>
            <c:numRef>
              <c:f>charts!$D$87</c:f>
              <c:numCache>
                <c:formatCode>0</c:formatCode>
                <c:ptCount val="1"/>
                <c:pt idx="0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7-4F3A-AD95-63A8009E65EC}"/>
            </c:ext>
          </c:extLst>
        </c:ser>
        <c:ser>
          <c:idx val="2"/>
          <c:order val="2"/>
          <c:tx>
            <c:strRef>
              <c:f>charts!$E$86</c:f>
              <c:strCache>
                <c:ptCount val="1"/>
                <c:pt idx="0">
                  <c:v>Floated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charts!$B$87</c:f>
              <c:strCache>
                <c:ptCount val="1"/>
                <c:pt idx="0">
                  <c:v>ADCP</c:v>
                </c:pt>
              </c:strCache>
            </c:strRef>
          </c:cat>
          <c:val>
            <c:numRef>
              <c:f>charts!$E$87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D7-4F3A-AD95-63A8009E65EC}"/>
            </c:ext>
          </c:extLst>
        </c:ser>
        <c:ser>
          <c:idx val="3"/>
          <c:order val="3"/>
          <c:tx>
            <c:strRef>
              <c:f>charts!$F$86</c:f>
              <c:strCache>
                <c:ptCount val="1"/>
                <c:pt idx="0">
                  <c:v>Procured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charts!$B$87</c:f>
              <c:strCache>
                <c:ptCount val="1"/>
                <c:pt idx="0">
                  <c:v>ADCP</c:v>
                </c:pt>
              </c:strCache>
            </c:strRef>
          </c:cat>
          <c:val>
            <c:numRef>
              <c:f>charts!$F$87</c:f>
              <c:numCache>
                <c:formatCode>0</c:formatCode>
                <c:ptCount val="1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D7-4F3A-AD95-63A8009E65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12768"/>
        <c:axId val="207314304"/>
      </c:barChart>
      <c:catAx>
        <c:axId val="20731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314304"/>
        <c:crosses val="autoZero"/>
        <c:auto val="1"/>
        <c:lblAlgn val="ctr"/>
        <c:lblOffset val="100"/>
        <c:noMultiLvlLbl val="0"/>
      </c:catAx>
      <c:valAx>
        <c:axId val="2073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ADCP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sz="1800" b="1">
          <a:solidFill>
            <a:schemeClr val="bg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Status of Award and Construction of Data Centre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charts!$C$25</c:f>
              <c:strCache>
                <c:ptCount val="1"/>
                <c:pt idx="0">
                  <c:v>Overall Target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</c:f>
              <c:strCache>
                <c:ptCount val="1"/>
                <c:pt idx="0">
                  <c:v>DC</c:v>
                </c:pt>
              </c:strCache>
            </c:strRef>
          </c:cat>
          <c:val>
            <c:numRef>
              <c:f>charts!$C$26</c:f>
              <c:numCache>
                <c:formatCode>0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7-40A7-A780-14D80405FBC6}"/>
            </c:ext>
          </c:extLst>
        </c:ser>
        <c:ser>
          <c:idx val="1"/>
          <c:order val="1"/>
          <c:tx>
            <c:strRef>
              <c:f>charts!$D$25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</c:f>
              <c:strCache>
                <c:ptCount val="1"/>
                <c:pt idx="0">
                  <c:v>DC</c:v>
                </c:pt>
              </c:strCache>
            </c:strRef>
          </c:cat>
          <c:val>
            <c:numRef>
              <c:f>charts!$D$26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7-40A7-A780-14D80405FBC6}"/>
            </c:ext>
          </c:extLst>
        </c:ser>
        <c:ser>
          <c:idx val="2"/>
          <c:order val="2"/>
          <c:tx>
            <c:strRef>
              <c:f>charts!$E$25</c:f>
              <c:strCache>
                <c:ptCount val="1"/>
                <c:pt idx="0">
                  <c:v>Floated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</c:f>
              <c:strCache>
                <c:ptCount val="1"/>
                <c:pt idx="0">
                  <c:v>DC</c:v>
                </c:pt>
              </c:strCache>
            </c:strRef>
          </c:cat>
          <c:val>
            <c:numRef>
              <c:f>charts!$E$26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7-40A7-A780-14D80405FBC6}"/>
            </c:ext>
          </c:extLst>
        </c:ser>
        <c:ser>
          <c:idx val="3"/>
          <c:order val="3"/>
          <c:tx>
            <c:strRef>
              <c:f>charts!$F$25</c:f>
              <c:strCache>
                <c:ptCount val="1"/>
                <c:pt idx="0">
                  <c:v>Constructed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</c:f>
              <c:strCache>
                <c:ptCount val="1"/>
                <c:pt idx="0">
                  <c:v>DC</c:v>
                </c:pt>
              </c:strCache>
            </c:strRef>
          </c:cat>
          <c:val>
            <c:numRef>
              <c:f>charts!$F$26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7-40A7-A780-14D80405FB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12768"/>
        <c:axId val="207314304"/>
      </c:barChart>
      <c:catAx>
        <c:axId val="2073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4304"/>
        <c:crosses val="autoZero"/>
        <c:auto val="1"/>
        <c:lblAlgn val="ctr"/>
        <c:lblOffset val="100"/>
        <c:noMultiLvlLbl val="0"/>
      </c:catAx>
      <c:valAx>
        <c:axId val="2073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Data Centre</a:t>
                </a:r>
              </a:p>
            </c:rich>
          </c:tx>
          <c:layout>
            <c:manualLayout>
              <c:xMode val="edge"/>
              <c:yMode val="edge"/>
              <c:x val="1.9323329706405209E-2"/>
              <c:y val="0.18841037082703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5711F"/>
      </a:solidFill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N" sz="1800">
                <a:solidFill>
                  <a:schemeClr val="bg1"/>
                </a:solidFill>
              </a:rPr>
              <a:t>Status of Award and Progress of PDS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charts!$C$57</c:f>
              <c:strCache>
                <c:ptCount val="1"/>
                <c:pt idx="0">
                  <c:v>Overall Target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charts!$B$58</c:f>
              <c:strCache>
                <c:ptCount val="1"/>
                <c:pt idx="0">
                  <c:v>PDS</c:v>
                </c:pt>
              </c:strCache>
            </c:strRef>
          </c:cat>
          <c:val>
            <c:numRef>
              <c:f>charts!$C$58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E-4761-A691-18C4E8F50212}"/>
            </c:ext>
          </c:extLst>
        </c:ser>
        <c:ser>
          <c:idx val="1"/>
          <c:order val="1"/>
          <c:tx>
            <c:strRef>
              <c:f>charts!$D$57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charts!$B$58</c:f>
              <c:strCache>
                <c:ptCount val="1"/>
                <c:pt idx="0">
                  <c:v>PDS</c:v>
                </c:pt>
              </c:strCache>
            </c:strRef>
          </c:cat>
          <c:val>
            <c:numRef>
              <c:f>charts!$D$58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7E-4761-A691-18C4E8F50212}"/>
            </c:ext>
          </c:extLst>
        </c:ser>
        <c:ser>
          <c:idx val="2"/>
          <c:order val="2"/>
          <c:tx>
            <c:strRef>
              <c:f>charts!$E$57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charts!$B$58</c:f>
              <c:strCache>
                <c:ptCount val="1"/>
                <c:pt idx="0">
                  <c:v>PDS</c:v>
                </c:pt>
              </c:strCache>
            </c:strRef>
          </c:cat>
          <c:val>
            <c:numRef>
              <c:f>charts!$E$58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7E-4761-A691-18C4E8F502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12768"/>
        <c:axId val="207314304"/>
      </c:barChart>
      <c:catAx>
        <c:axId val="2073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4304"/>
        <c:crosses val="autoZero"/>
        <c:auto val="1"/>
        <c:lblAlgn val="ctr"/>
        <c:lblOffset val="100"/>
        <c:noMultiLvlLbl val="0"/>
      </c:catAx>
      <c:valAx>
        <c:axId val="2073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>
                    <a:solidFill>
                      <a:schemeClr val="bg1"/>
                    </a:solidFill>
                  </a:rPr>
                  <a:t>No. of PDS</a:t>
                </a:r>
              </a:p>
            </c:rich>
          </c:tx>
          <c:layout>
            <c:manualLayout>
              <c:xMode val="edge"/>
              <c:yMode val="edge"/>
              <c:x val="2.173874591970586E-2"/>
              <c:y val="0.37482691639633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5711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Status of Award and Progress under Studies/KP/DSS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charts!$C$125</c:f>
              <c:strCache>
                <c:ptCount val="1"/>
                <c:pt idx="0">
                  <c:v>Overall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charts!$B$126</c:f>
              <c:strCache>
                <c:ptCount val="1"/>
                <c:pt idx="0">
                  <c:v>Studies</c:v>
                </c:pt>
              </c:strCache>
            </c:strRef>
          </c:cat>
          <c:val>
            <c:numRef>
              <c:f>charts!$C$126</c:f>
              <c:numCache>
                <c:formatCode>0</c:formatCode>
                <c:ptCount val="1"/>
                <c:pt idx="0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9DD-B5E9-8752B38F46E2}"/>
            </c:ext>
          </c:extLst>
        </c:ser>
        <c:ser>
          <c:idx val="1"/>
          <c:order val="1"/>
          <c:tx>
            <c:strRef>
              <c:f>charts!$D$125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charts!$B$126</c:f>
              <c:strCache>
                <c:ptCount val="1"/>
                <c:pt idx="0">
                  <c:v>Studies</c:v>
                </c:pt>
              </c:strCache>
            </c:strRef>
          </c:cat>
          <c:val>
            <c:numRef>
              <c:f>charts!$D$126</c:f>
              <c:numCache>
                <c:formatCode>0</c:formatCode>
                <c:ptCount val="1"/>
                <c:pt idx="0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6-49DD-B5E9-8752B38F46E2}"/>
            </c:ext>
          </c:extLst>
        </c:ser>
        <c:ser>
          <c:idx val="2"/>
          <c:order val="2"/>
          <c:tx>
            <c:strRef>
              <c:f>charts!$E$125</c:f>
              <c:strCache>
                <c:ptCount val="1"/>
                <c:pt idx="0">
                  <c:v>Floated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charts!$B$126</c:f>
              <c:strCache>
                <c:ptCount val="1"/>
                <c:pt idx="0">
                  <c:v>Studies</c:v>
                </c:pt>
              </c:strCache>
            </c:strRef>
          </c:cat>
          <c:val>
            <c:numRef>
              <c:f>charts!$E$126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16-49DD-B5E9-8752B38F46E2}"/>
            </c:ext>
          </c:extLst>
        </c:ser>
        <c:ser>
          <c:idx val="3"/>
          <c:order val="3"/>
          <c:tx>
            <c:strRef>
              <c:f>charts!$F$125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charts!$B$126</c:f>
              <c:strCache>
                <c:ptCount val="1"/>
                <c:pt idx="0">
                  <c:v>Studies</c:v>
                </c:pt>
              </c:strCache>
            </c:strRef>
          </c:cat>
          <c:val>
            <c:numRef>
              <c:f>charts!$F$126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16-49DD-B5E9-8752B38F46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12768"/>
        <c:axId val="207314304"/>
      </c:barChart>
      <c:catAx>
        <c:axId val="20731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314304"/>
        <c:crosses val="autoZero"/>
        <c:auto val="1"/>
        <c:lblAlgn val="ctr"/>
        <c:lblOffset val="100"/>
        <c:noMultiLvlLbl val="0"/>
      </c:catAx>
      <c:valAx>
        <c:axId val="2073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Studies</a:t>
                </a:r>
              </a:p>
            </c:rich>
          </c:tx>
          <c:layout>
            <c:manualLayout>
              <c:xMode val="edge"/>
              <c:yMode val="edge"/>
              <c:x val="1.6907913493104557E-2"/>
              <c:y val="0.28161864361168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sz="1600" b="1">
          <a:solidFill>
            <a:schemeClr val="bg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cap="none" spc="100" normalizeH="0" baseline="0">
                <a:solidFill>
                  <a:srgbClr val="FFFFFF"/>
                </a:solidFill>
                <a:latin typeface="Tenor Sans" panose="020B0604020202020204" charset="0"/>
                <a:ea typeface="+mn-ea"/>
                <a:cs typeface="Arial" panose="020B0604020202020204" pitchFamily="34" charset="0"/>
              </a:defRPr>
            </a:pPr>
            <a:r>
              <a:rPr lang="en-US" sz="2000" b="1" i="0" u="none" strike="noStrike" kern="1200" cap="none" spc="100" normalizeH="0" baseline="0" dirty="0">
                <a:solidFill>
                  <a:srgbClr val="FFFFFF"/>
                </a:solidFill>
                <a:latin typeface="Tenor Sans" panose="020B0604020202020204" charset="0"/>
                <a:ea typeface="+mn-ea"/>
                <a:cs typeface="Arial" panose="020B0604020202020204" pitchFamily="34" charset="0"/>
              </a:rPr>
              <a:t>Cumulative Expenditure</a:t>
            </a:r>
          </a:p>
        </c:rich>
      </c:tx>
      <c:layout>
        <c:manualLayout>
          <c:xMode val="edge"/>
          <c:yMode val="edge"/>
          <c:x val="0.22301190568255147"/>
          <c:y val="1.657653731753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cap="none" spc="100" normalizeH="0" baseline="0">
              <a:solidFill>
                <a:srgbClr val="FFFFFF"/>
              </a:solidFill>
              <a:latin typeface="Tenor Sans" panose="020B060402020202020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01381296068935"/>
          <c:y val="0.11672722941581304"/>
          <c:w val="0.7563309554085218"/>
          <c:h val="0.676308128958614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Cumulative Expenditure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6.5512857872733865E-2"/>
                  <c:y val="-4.6153977486836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9F-4965-BE6E-9B16EA60B1A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933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57-4B71-A354-F19C9BFAC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6"/>
                <c:pt idx="0">
                  <c:v>7</c:v>
                </c:pt>
                <c:pt idx="1">
                  <c:v>64</c:v>
                </c:pt>
                <c:pt idx="2">
                  <c:v>191</c:v>
                </c:pt>
                <c:pt idx="3">
                  <c:v>340</c:v>
                </c:pt>
                <c:pt idx="4">
                  <c:v>548</c:v>
                </c:pt>
                <c:pt idx="5">
                  <c:v>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F-4965-BE6E-9B16EA60B1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15486272"/>
        <c:axId val="315481696"/>
      </c:lineChart>
      <c:catAx>
        <c:axId val="315486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dirty="0"/>
                  <a:t>Financial Year</a:t>
                </a:r>
              </a:p>
            </c:rich>
          </c:tx>
          <c:layout>
            <c:manualLayout>
              <c:xMode val="edge"/>
              <c:yMode val="edge"/>
              <c:x val="0.42681374797812399"/>
              <c:y val="0.93471865455980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1800000" spcFirstLastPara="1" vertOverflow="ellipsis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481696"/>
        <c:crosses val="autoZero"/>
        <c:auto val="1"/>
        <c:lblAlgn val="ctr"/>
        <c:lblOffset val="100"/>
        <c:noMultiLvlLbl val="0"/>
      </c:catAx>
      <c:valAx>
        <c:axId val="315481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dirty="0"/>
                  <a:t>Amount in Crores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48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E2A47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cap="none" spc="100" normalizeH="0" baseline="0">
                <a:solidFill>
                  <a:srgbClr val="FFFFFF"/>
                </a:solidFill>
                <a:latin typeface="Tenor Sans" panose="020B0604020202020204" charset="0"/>
                <a:ea typeface="+mn-ea"/>
                <a:cs typeface="Arial" panose="020B0604020202020204" pitchFamily="34" charset="0"/>
              </a:defRPr>
            </a:pPr>
            <a:r>
              <a:rPr lang="en-US" sz="2000" b="1" i="0" u="none" strike="noStrike" kern="1200" cap="none" spc="100" normalizeH="0" baseline="0" dirty="0">
                <a:solidFill>
                  <a:srgbClr val="FFFFFF"/>
                </a:solidFill>
                <a:latin typeface="Tenor Sans" panose="020B0604020202020204" charset="0"/>
                <a:ea typeface="+mn-ea"/>
                <a:cs typeface="Arial" panose="020B0604020202020204" pitchFamily="34" charset="0"/>
              </a:rPr>
              <a:t>Cumulative Procurement Progress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cap="none" spc="100" normalizeH="0" baseline="0">
              <a:solidFill>
                <a:srgbClr val="FFFFFF"/>
              </a:solidFill>
              <a:latin typeface="Tenor Sans" panose="020B060402020202020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92164528385002"/>
          <c:y val="0.13613325893318454"/>
          <c:w val="0.75889512743767096"/>
          <c:h val="0.644292460557654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Cumulative Procurement Progress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7.7369377101657019E-2"/>
                  <c:y val="-4.917412030896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DF-4B63-BDA1-431B277A3720}"/>
                </c:ext>
              </c:extLst>
            </c:dLbl>
            <c:dLbl>
              <c:idx val="4"/>
              <c:layout>
                <c:manualLayout>
                  <c:x val="-9.2528583053949454E-2"/>
                  <c:y val="-3.8848845703405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DF-4B63-BDA1-431B277A372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2A-48AA-B06C-B8200831B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6"/>
                <c:pt idx="0">
                  <c:v>2</c:v>
                </c:pt>
                <c:pt idx="1">
                  <c:v>181</c:v>
                </c:pt>
                <c:pt idx="2">
                  <c:v>423</c:v>
                </c:pt>
                <c:pt idx="3">
                  <c:v>746</c:v>
                </c:pt>
                <c:pt idx="4">
                  <c:v>1490</c:v>
                </c:pt>
                <c:pt idx="5">
                  <c:v>1955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DF-4B63-BDA1-431B277A3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12307712"/>
        <c:axId val="312302720"/>
      </c:lineChart>
      <c:catAx>
        <c:axId val="31230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/>
                  <a:t>Financial Year</a:t>
                </a:r>
              </a:p>
            </c:rich>
          </c:tx>
          <c:layout>
            <c:manualLayout>
              <c:xMode val="edge"/>
              <c:yMode val="edge"/>
              <c:x val="0.47989656951398368"/>
              <c:y val="0.94054836964320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1800000" spcFirstLastPara="1" vertOverflow="ellipsis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302720"/>
        <c:crosses val="autoZero"/>
        <c:auto val="1"/>
        <c:lblAlgn val="ctr"/>
        <c:lblOffset val="100"/>
        <c:noMultiLvlLbl val="0"/>
      </c:catAx>
      <c:valAx>
        <c:axId val="312302720"/>
        <c:scaling>
          <c:orientation val="minMax"/>
          <c:max val="2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/>
                  <a:t>Amount in crores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30771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E2A47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IN"/>
              <a:t>Comparison of Release v/s Expenditure (Rs. in Crore)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'[20220613 PIP_AWP_Rel_Procurement analysis (major head changed).xlsx]Rel vs Exp'!$C$58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'[20220613 PIP_AWP_Rel_Procurement analysis (major head changed).xlsx]Rel vs Exp'!$B$59:$B$66</c:f>
              <c:strCache>
                <c:ptCount val="8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Total</c:v>
                </c:pt>
              </c:strCache>
            </c:strRef>
          </c:cat>
          <c:val>
            <c:numRef>
              <c:f>'[20220613 PIP_AWP_Rel_Procurement analysis (major head changed).xlsx]Rel vs Exp'!$C$59:$C$66</c:f>
              <c:numCache>
                <c:formatCode>0</c:formatCode>
                <c:ptCount val="8"/>
                <c:pt idx="0">
                  <c:v>55</c:v>
                </c:pt>
                <c:pt idx="1">
                  <c:v>185</c:v>
                </c:pt>
                <c:pt idx="2">
                  <c:v>80</c:v>
                </c:pt>
                <c:pt idx="3">
                  <c:v>150</c:v>
                </c:pt>
                <c:pt idx="4">
                  <c:v>136</c:v>
                </c:pt>
                <c:pt idx="5">
                  <c:v>412</c:v>
                </c:pt>
                <c:pt idx="6">
                  <c:v>800</c:v>
                </c:pt>
                <c:pt idx="7">
                  <c:v>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C-4E51-BCD8-1591C3DD1B7A}"/>
            </c:ext>
          </c:extLst>
        </c:ser>
        <c:ser>
          <c:idx val="1"/>
          <c:order val="1"/>
          <c:tx>
            <c:strRef>
              <c:f>'[20220613 PIP_AWP_Rel_Procurement analysis (major head changed).xlsx]Rel vs Exp'!$D$58</c:f>
              <c:strCache>
                <c:ptCount val="1"/>
                <c:pt idx="0">
                  <c:v>Released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'[20220613 PIP_AWP_Rel_Procurement analysis (major head changed).xlsx]Rel vs Exp'!$B$59:$B$66</c:f>
              <c:strCache>
                <c:ptCount val="8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Total</c:v>
                </c:pt>
              </c:strCache>
            </c:strRef>
          </c:cat>
          <c:val>
            <c:numRef>
              <c:f>'[20220613 PIP_AWP_Rel_Procurement analysis (major head changed).xlsx]Rel vs Exp'!$D$59:$D$66</c:f>
              <c:numCache>
                <c:formatCode>0</c:formatCode>
                <c:ptCount val="8"/>
                <c:pt idx="0">
                  <c:v>52.055237599999998</c:v>
                </c:pt>
                <c:pt idx="1">
                  <c:v>177.9711135</c:v>
                </c:pt>
                <c:pt idx="2">
                  <c:v>79.492260000000002</c:v>
                </c:pt>
                <c:pt idx="3">
                  <c:v>144.82830000000001</c:v>
                </c:pt>
                <c:pt idx="4">
                  <c:v>134.69669999999999</c:v>
                </c:pt>
                <c:pt idx="5">
                  <c:v>389.26696720000001</c:v>
                </c:pt>
                <c:pt idx="6">
                  <c:v>150.01</c:v>
                </c:pt>
                <c:pt idx="7">
                  <c:v>1128.3205783000001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C-4E51-BCD8-1591C3DD1B7A}"/>
            </c:ext>
          </c:extLst>
        </c:ser>
        <c:ser>
          <c:idx val="2"/>
          <c:order val="2"/>
          <c:tx>
            <c:strRef>
              <c:f>'[20220613 PIP_AWP_Rel_Procurement analysis (major head changed).xlsx]Rel vs Exp'!$E$58</c:f>
              <c:strCache>
                <c:ptCount val="1"/>
                <c:pt idx="0">
                  <c:v>Expenditure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'[20220613 PIP_AWP_Rel_Procurement analysis (major head changed).xlsx]Rel vs Exp'!$B$59:$B$66</c:f>
              <c:strCache>
                <c:ptCount val="8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Total</c:v>
                </c:pt>
              </c:strCache>
            </c:strRef>
          </c:cat>
          <c:val>
            <c:numRef>
              <c:f>'[20220613 PIP_AWP_Rel_Procurement analysis (major head changed).xlsx]Rel vs Exp'!$E$59:$E$66</c:f>
              <c:numCache>
                <c:formatCode>0</c:formatCode>
                <c:ptCount val="8"/>
                <c:pt idx="0">
                  <c:v>7.1835979750000005</c:v>
                </c:pt>
                <c:pt idx="1">
                  <c:v>56.803555170999999</c:v>
                </c:pt>
                <c:pt idx="2">
                  <c:v>127.24839576600003</c:v>
                </c:pt>
                <c:pt idx="3">
                  <c:v>148.55866987899998</c:v>
                </c:pt>
                <c:pt idx="4">
                  <c:v>208.57011962999997</c:v>
                </c:pt>
                <c:pt idx="5">
                  <c:v>372.31631987200001</c:v>
                </c:pt>
                <c:pt idx="6">
                  <c:v>12.418781816000003</c:v>
                </c:pt>
                <c:pt idx="7">
                  <c:v>933.09944010899994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5C-4E51-BCD8-1591C3DD1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170240"/>
        <c:axId val="1"/>
      </c:barChart>
      <c:catAx>
        <c:axId val="45917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Amount in crores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59170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1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8E5EE-2089-415C-A2FB-F70C3F4D0341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2678E3-EF14-4B40-9FEE-7BD116394AD5}">
      <dgm:prSet phldrT="[Text]" custT="1"/>
      <dgm:spPr/>
      <dgm:t>
        <a:bodyPr/>
        <a:lstStyle/>
        <a:p>
          <a:pPr rtl="0"/>
          <a:r>
            <a:rPr lang="en-IN" sz="2000" b="0" i="0" u="none" dirty="0">
              <a:solidFill>
                <a:srgbClr val="002060"/>
              </a:solidFill>
            </a:rPr>
            <a:t>Non availability of high frequency data required for extreme event design &amp; management </a:t>
          </a:r>
          <a:endParaRPr lang="en-US" sz="2000" dirty="0">
            <a:solidFill>
              <a:srgbClr val="002060"/>
            </a:solidFill>
          </a:endParaRPr>
        </a:p>
      </dgm:t>
    </dgm:pt>
    <dgm:pt modelId="{A8DF560F-FBA9-4DB6-A9AC-0C374CCAC7EF}" type="parTrans" cxnId="{D7B9370A-62A8-4D54-9EAB-C41DBF659FCA}">
      <dgm:prSet/>
      <dgm:spPr/>
      <dgm:t>
        <a:bodyPr/>
        <a:lstStyle/>
        <a:p>
          <a:endParaRPr lang="en-US"/>
        </a:p>
      </dgm:t>
    </dgm:pt>
    <dgm:pt modelId="{795DFD6E-FCD4-41D2-81C2-9D695D073B22}" type="sibTrans" cxnId="{D7B9370A-62A8-4D54-9EAB-C41DBF659FCA}">
      <dgm:prSet/>
      <dgm:spPr/>
      <dgm:t>
        <a:bodyPr/>
        <a:lstStyle/>
        <a:p>
          <a:endParaRPr lang="en-US"/>
        </a:p>
      </dgm:t>
    </dgm:pt>
    <dgm:pt modelId="{5A0BCFB6-568F-457C-B508-B2A5A0930BD0}">
      <dgm:prSet custT="1"/>
      <dgm:spPr/>
      <dgm:t>
        <a:bodyPr/>
        <a:lstStyle/>
        <a:p>
          <a:pPr rtl="0"/>
          <a:r>
            <a:rPr lang="en-IN" sz="2000" b="0" i="0" u="none" dirty="0">
              <a:solidFill>
                <a:srgbClr val="002060"/>
              </a:solidFill>
            </a:rPr>
            <a:t>Dependence on cost prohibitive imported technology  and equipment </a:t>
          </a:r>
        </a:p>
      </dgm:t>
    </dgm:pt>
    <dgm:pt modelId="{D8AA3EFE-3807-489B-9350-220BFC943B82}" type="parTrans" cxnId="{9CDF70CA-969D-4D18-8049-26B94A262210}">
      <dgm:prSet/>
      <dgm:spPr/>
      <dgm:t>
        <a:bodyPr/>
        <a:lstStyle/>
        <a:p>
          <a:endParaRPr lang="en-US"/>
        </a:p>
      </dgm:t>
    </dgm:pt>
    <dgm:pt modelId="{3414D520-363F-4B94-98B1-F63664CE7E68}" type="sibTrans" cxnId="{9CDF70CA-969D-4D18-8049-26B94A262210}">
      <dgm:prSet/>
      <dgm:spPr/>
      <dgm:t>
        <a:bodyPr/>
        <a:lstStyle/>
        <a:p>
          <a:endParaRPr lang="en-US"/>
        </a:p>
      </dgm:t>
    </dgm:pt>
    <dgm:pt modelId="{64338493-96E8-478A-8F9E-0EB7E6733F7F}">
      <dgm:prSet custT="1"/>
      <dgm:spPr/>
      <dgm:t>
        <a:bodyPr/>
        <a:lstStyle/>
        <a:p>
          <a:pPr rtl="0"/>
          <a:r>
            <a:rPr lang="en-IN" sz="2000" b="0" i="0" u="none" dirty="0">
              <a:solidFill>
                <a:srgbClr val="002060"/>
              </a:solidFill>
            </a:rPr>
            <a:t>Availability of Data in various formats from various sources</a:t>
          </a:r>
        </a:p>
      </dgm:t>
    </dgm:pt>
    <dgm:pt modelId="{AD687032-33D4-4A79-B4E2-5F53435956D5}" type="parTrans" cxnId="{5DED0299-E926-469A-9956-EE7BB79CC766}">
      <dgm:prSet/>
      <dgm:spPr/>
      <dgm:t>
        <a:bodyPr/>
        <a:lstStyle/>
        <a:p>
          <a:endParaRPr lang="en-US"/>
        </a:p>
      </dgm:t>
    </dgm:pt>
    <dgm:pt modelId="{5BDF516E-326D-4FAC-948D-576CF380D4E2}" type="sibTrans" cxnId="{5DED0299-E926-469A-9956-EE7BB79CC766}">
      <dgm:prSet/>
      <dgm:spPr/>
      <dgm:t>
        <a:bodyPr/>
        <a:lstStyle/>
        <a:p>
          <a:endParaRPr lang="en-US"/>
        </a:p>
      </dgm:t>
    </dgm:pt>
    <dgm:pt modelId="{00E4AE4B-08A9-458A-B5CE-310E33ADC2CA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Absence of centralised data base</a:t>
          </a:r>
          <a:endParaRPr lang="en-IN" sz="2000" dirty="0">
            <a:solidFill>
              <a:srgbClr val="002060"/>
            </a:solidFill>
          </a:endParaRPr>
        </a:p>
      </dgm:t>
    </dgm:pt>
    <dgm:pt modelId="{BF85AA26-1C14-40EC-8FFF-48C5509A83EB}" type="parTrans" cxnId="{01C41318-2666-4699-9101-1AFFC57B9215}">
      <dgm:prSet/>
      <dgm:spPr/>
      <dgm:t>
        <a:bodyPr/>
        <a:lstStyle/>
        <a:p>
          <a:endParaRPr lang="en-US"/>
        </a:p>
      </dgm:t>
    </dgm:pt>
    <dgm:pt modelId="{26646603-D8D8-4E2D-94E1-3490259B18D0}" type="sibTrans" cxnId="{01C41318-2666-4699-9101-1AFFC57B9215}">
      <dgm:prSet/>
      <dgm:spPr/>
      <dgm:t>
        <a:bodyPr/>
        <a:lstStyle/>
        <a:p>
          <a:endParaRPr lang="en-US"/>
        </a:p>
      </dgm:t>
    </dgm:pt>
    <dgm:pt modelId="{397FA5E5-ECE6-44FF-BDFA-00D08EFBC237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Absence of  water data in public domain in India </a:t>
          </a:r>
          <a:endParaRPr lang="en-IN" sz="2000" dirty="0">
            <a:solidFill>
              <a:srgbClr val="002060"/>
            </a:solidFill>
          </a:endParaRPr>
        </a:p>
      </dgm:t>
    </dgm:pt>
    <dgm:pt modelId="{E2E6FF7F-AC73-442A-B57C-934C2F49A4CB}" type="parTrans" cxnId="{2099D455-5692-4010-8F69-41EFB352738E}">
      <dgm:prSet/>
      <dgm:spPr/>
      <dgm:t>
        <a:bodyPr/>
        <a:lstStyle/>
        <a:p>
          <a:endParaRPr lang="en-US"/>
        </a:p>
      </dgm:t>
    </dgm:pt>
    <dgm:pt modelId="{D93D1FA7-0C48-42A7-AFBA-656219B8E6DB}" type="sibTrans" cxnId="{2099D455-5692-4010-8F69-41EFB352738E}">
      <dgm:prSet/>
      <dgm:spPr/>
      <dgm:t>
        <a:bodyPr/>
        <a:lstStyle/>
        <a:p>
          <a:endParaRPr lang="en-US"/>
        </a:p>
      </dgm:t>
    </dgm:pt>
    <dgm:pt modelId="{5A7C72B6-2933-4972-BE19-C094253559BB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Dependence on manual monitoring system reeling with man power shortage</a:t>
          </a:r>
          <a:endParaRPr lang="en-IN" sz="2000" dirty="0">
            <a:solidFill>
              <a:srgbClr val="002060"/>
            </a:solidFill>
          </a:endParaRPr>
        </a:p>
      </dgm:t>
    </dgm:pt>
    <dgm:pt modelId="{914452F5-A958-45EC-92C2-98EB949419B8}" type="sibTrans" cxnId="{4A9D4CDC-5148-4719-8881-FC7873A67A23}">
      <dgm:prSet/>
      <dgm:spPr/>
      <dgm:t>
        <a:bodyPr/>
        <a:lstStyle/>
        <a:p>
          <a:endParaRPr lang="en-US"/>
        </a:p>
      </dgm:t>
    </dgm:pt>
    <dgm:pt modelId="{6BB8447C-6115-4ED1-82B5-5F662854CAA3}" type="parTrans" cxnId="{4A9D4CDC-5148-4719-8881-FC7873A67A23}">
      <dgm:prSet/>
      <dgm:spPr/>
      <dgm:t>
        <a:bodyPr/>
        <a:lstStyle/>
        <a:p>
          <a:endParaRPr lang="en-US"/>
        </a:p>
      </dgm:t>
    </dgm:pt>
    <dgm:pt modelId="{144EEC09-D3F9-448D-AA52-8C999F763F82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Latency in availability of data </a:t>
          </a:r>
          <a:endParaRPr lang="en-IN" sz="2000" dirty="0">
            <a:solidFill>
              <a:srgbClr val="002060"/>
            </a:solidFill>
          </a:endParaRPr>
        </a:p>
      </dgm:t>
    </dgm:pt>
    <dgm:pt modelId="{C23E6292-14A6-45C6-9EC2-329865704954}" type="sibTrans" cxnId="{ACDCA0D7-2668-4CBE-8080-B1C059CD8779}">
      <dgm:prSet/>
      <dgm:spPr/>
      <dgm:t>
        <a:bodyPr/>
        <a:lstStyle/>
        <a:p>
          <a:endParaRPr lang="en-US"/>
        </a:p>
      </dgm:t>
    </dgm:pt>
    <dgm:pt modelId="{4AE3DD0D-A0D8-4CA3-87A0-AF72395709A4}" type="parTrans" cxnId="{ACDCA0D7-2668-4CBE-8080-B1C059CD8779}">
      <dgm:prSet/>
      <dgm:spPr/>
      <dgm:t>
        <a:bodyPr/>
        <a:lstStyle/>
        <a:p>
          <a:endParaRPr lang="en-US"/>
        </a:p>
      </dgm:t>
    </dgm:pt>
    <dgm:pt modelId="{4C9BF473-4103-477B-84E9-01936ACEBEF5}" type="pres">
      <dgm:prSet presAssocID="{C698E5EE-2089-415C-A2FB-F70C3F4D03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C83207-8CB5-4C6E-8F35-82D17689D774}" type="pres">
      <dgm:prSet presAssocID="{DE2678E3-EF14-4B40-9FEE-7BD116394AD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D8DE4-86EA-4E95-9B3D-6EE5B46C0622}" type="pres">
      <dgm:prSet presAssocID="{795DFD6E-FCD4-41D2-81C2-9D695D073B22}" presName="spacer" presStyleCnt="0"/>
      <dgm:spPr/>
    </dgm:pt>
    <dgm:pt modelId="{44C04CBB-96DE-4578-99CB-DFF175F9FFA1}" type="pres">
      <dgm:prSet presAssocID="{5A7C72B6-2933-4972-BE19-C094253559B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663B9-649F-45C1-BC56-803AC3854069}" type="pres">
      <dgm:prSet presAssocID="{914452F5-A958-45EC-92C2-98EB949419B8}" presName="spacer" presStyleCnt="0"/>
      <dgm:spPr/>
    </dgm:pt>
    <dgm:pt modelId="{F4B364B8-3F5F-4B4E-82E5-4C3BA0CA5DEA}" type="pres">
      <dgm:prSet presAssocID="{5A0BCFB6-568F-457C-B508-B2A5A0930BD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F5AF5-BB1E-4D8B-8D69-95E119489F4D}" type="pres">
      <dgm:prSet presAssocID="{3414D520-363F-4B94-98B1-F63664CE7E68}" presName="spacer" presStyleCnt="0"/>
      <dgm:spPr/>
    </dgm:pt>
    <dgm:pt modelId="{7BF30F1C-1433-43A6-BD6F-592E64840843}" type="pres">
      <dgm:prSet presAssocID="{144EEC09-D3F9-448D-AA52-8C999F763F8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03544-8323-47FD-8366-D39BD8022B19}" type="pres">
      <dgm:prSet presAssocID="{C23E6292-14A6-45C6-9EC2-329865704954}" presName="spacer" presStyleCnt="0"/>
      <dgm:spPr/>
    </dgm:pt>
    <dgm:pt modelId="{8C34E238-CD09-44CE-8511-3A8E3550D1A9}" type="pres">
      <dgm:prSet presAssocID="{64338493-96E8-478A-8F9E-0EB7E6733F7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064D1-F040-486A-86C0-5269ADA26207}" type="pres">
      <dgm:prSet presAssocID="{5BDF516E-326D-4FAC-948D-576CF380D4E2}" presName="spacer" presStyleCnt="0"/>
      <dgm:spPr/>
    </dgm:pt>
    <dgm:pt modelId="{D1180ABE-A9F5-4027-AF17-0303FEE1A57B}" type="pres">
      <dgm:prSet presAssocID="{00E4AE4B-08A9-458A-B5CE-310E33ADC2C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6CFE1-C761-426D-B75C-2EA585ACE23B}" type="pres">
      <dgm:prSet presAssocID="{26646603-D8D8-4E2D-94E1-3490259B18D0}" presName="spacer" presStyleCnt="0"/>
      <dgm:spPr/>
    </dgm:pt>
    <dgm:pt modelId="{6FDF6A6C-B72F-41DE-9C4C-62D86C00E4AB}" type="pres">
      <dgm:prSet presAssocID="{397FA5E5-ECE6-44FF-BDFA-00D08EFBC23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4BA2D-8F00-4DA9-BF6A-668777149A6D}" type="presOf" srcId="{5A7C72B6-2933-4972-BE19-C094253559BB}" destId="{44C04CBB-96DE-4578-99CB-DFF175F9FFA1}" srcOrd="0" destOrd="0" presId="urn:microsoft.com/office/officeart/2005/8/layout/vList2"/>
    <dgm:cxn modelId="{ACDCA0D7-2668-4CBE-8080-B1C059CD8779}" srcId="{C698E5EE-2089-415C-A2FB-F70C3F4D0341}" destId="{144EEC09-D3F9-448D-AA52-8C999F763F82}" srcOrd="3" destOrd="0" parTransId="{4AE3DD0D-A0D8-4CA3-87A0-AF72395709A4}" sibTransId="{C23E6292-14A6-45C6-9EC2-329865704954}"/>
    <dgm:cxn modelId="{F298733D-0883-4271-9654-AD504FA0391A}" type="presOf" srcId="{144EEC09-D3F9-448D-AA52-8C999F763F82}" destId="{7BF30F1C-1433-43A6-BD6F-592E64840843}" srcOrd="0" destOrd="0" presId="urn:microsoft.com/office/officeart/2005/8/layout/vList2"/>
    <dgm:cxn modelId="{5DED0299-E926-469A-9956-EE7BB79CC766}" srcId="{C698E5EE-2089-415C-A2FB-F70C3F4D0341}" destId="{64338493-96E8-478A-8F9E-0EB7E6733F7F}" srcOrd="4" destOrd="0" parTransId="{AD687032-33D4-4A79-B4E2-5F53435956D5}" sibTransId="{5BDF516E-326D-4FAC-948D-576CF380D4E2}"/>
    <dgm:cxn modelId="{9CDF70CA-969D-4D18-8049-26B94A262210}" srcId="{C698E5EE-2089-415C-A2FB-F70C3F4D0341}" destId="{5A0BCFB6-568F-457C-B508-B2A5A0930BD0}" srcOrd="2" destOrd="0" parTransId="{D8AA3EFE-3807-489B-9350-220BFC943B82}" sibTransId="{3414D520-363F-4B94-98B1-F63664CE7E68}"/>
    <dgm:cxn modelId="{C4DC13B5-0D60-4C5F-86DB-6F30DB4464B0}" type="presOf" srcId="{DE2678E3-EF14-4B40-9FEE-7BD116394AD5}" destId="{DBC83207-8CB5-4C6E-8F35-82D17689D774}" srcOrd="0" destOrd="0" presId="urn:microsoft.com/office/officeart/2005/8/layout/vList2"/>
    <dgm:cxn modelId="{1322CEBA-2E98-4C73-861F-B72B40A57584}" type="presOf" srcId="{00E4AE4B-08A9-458A-B5CE-310E33ADC2CA}" destId="{D1180ABE-A9F5-4027-AF17-0303FEE1A57B}" srcOrd="0" destOrd="0" presId="urn:microsoft.com/office/officeart/2005/8/layout/vList2"/>
    <dgm:cxn modelId="{2099D455-5692-4010-8F69-41EFB352738E}" srcId="{C698E5EE-2089-415C-A2FB-F70C3F4D0341}" destId="{397FA5E5-ECE6-44FF-BDFA-00D08EFBC237}" srcOrd="6" destOrd="0" parTransId="{E2E6FF7F-AC73-442A-B57C-934C2F49A4CB}" sibTransId="{D93D1FA7-0C48-42A7-AFBA-656219B8E6DB}"/>
    <dgm:cxn modelId="{4A9D4CDC-5148-4719-8881-FC7873A67A23}" srcId="{C698E5EE-2089-415C-A2FB-F70C3F4D0341}" destId="{5A7C72B6-2933-4972-BE19-C094253559BB}" srcOrd="1" destOrd="0" parTransId="{6BB8447C-6115-4ED1-82B5-5F662854CAA3}" sibTransId="{914452F5-A958-45EC-92C2-98EB949419B8}"/>
    <dgm:cxn modelId="{196D7DCE-79CD-4486-BFE5-53233C859F2D}" type="presOf" srcId="{397FA5E5-ECE6-44FF-BDFA-00D08EFBC237}" destId="{6FDF6A6C-B72F-41DE-9C4C-62D86C00E4AB}" srcOrd="0" destOrd="0" presId="urn:microsoft.com/office/officeart/2005/8/layout/vList2"/>
    <dgm:cxn modelId="{5014F3A4-9FB6-46B9-B0B7-937DC4E94167}" type="presOf" srcId="{5A0BCFB6-568F-457C-B508-B2A5A0930BD0}" destId="{F4B364B8-3F5F-4B4E-82E5-4C3BA0CA5DEA}" srcOrd="0" destOrd="0" presId="urn:microsoft.com/office/officeart/2005/8/layout/vList2"/>
    <dgm:cxn modelId="{550A1896-47C9-44C0-AF3F-E442B6F73DEE}" type="presOf" srcId="{C698E5EE-2089-415C-A2FB-F70C3F4D0341}" destId="{4C9BF473-4103-477B-84E9-01936ACEBEF5}" srcOrd="0" destOrd="0" presId="urn:microsoft.com/office/officeart/2005/8/layout/vList2"/>
    <dgm:cxn modelId="{E405BAB7-58ED-4859-B01F-C7BA7CFB504B}" type="presOf" srcId="{64338493-96E8-478A-8F9E-0EB7E6733F7F}" destId="{8C34E238-CD09-44CE-8511-3A8E3550D1A9}" srcOrd="0" destOrd="0" presId="urn:microsoft.com/office/officeart/2005/8/layout/vList2"/>
    <dgm:cxn modelId="{01C41318-2666-4699-9101-1AFFC57B9215}" srcId="{C698E5EE-2089-415C-A2FB-F70C3F4D0341}" destId="{00E4AE4B-08A9-458A-B5CE-310E33ADC2CA}" srcOrd="5" destOrd="0" parTransId="{BF85AA26-1C14-40EC-8FFF-48C5509A83EB}" sibTransId="{26646603-D8D8-4E2D-94E1-3490259B18D0}"/>
    <dgm:cxn modelId="{D7B9370A-62A8-4D54-9EAB-C41DBF659FCA}" srcId="{C698E5EE-2089-415C-A2FB-F70C3F4D0341}" destId="{DE2678E3-EF14-4B40-9FEE-7BD116394AD5}" srcOrd="0" destOrd="0" parTransId="{A8DF560F-FBA9-4DB6-A9AC-0C374CCAC7EF}" sibTransId="{795DFD6E-FCD4-41D2-81C2-9D695D073B22}"/>
    <dgm:cxn modelId="{DBDCBA93-139B-4876-BDE3-11CD1919023F}" type="presParOf" srcId="{4C9BF473-4103-477B-84E9-01936ACEBEF5}" destId="{DBC83207-8CB5-4C6E-8F35-82D17689D774}" srcOrd="0" destOrd="0" presId="urn:microsoft.com/office/officeart/2005/8/layout/vList2"/>
    <dgm:cxn modelId="{5E5623A7-80E4-42C8-BE03-86DBC870EEA8}" type="presParOf" srcId="{4C9BF473-4103-477B-84E9-01936ACEBEF5}" destId="{061D8DE4-86EA-4E95-9B3D-6EE5B46C0622}" srcOrd="1" destOrd="0" presId="urn:microsoft.com/office/officeart/2005/8/layout/vList2"/>
    <dgm:cxn modelId="{6684FC57-C706-4FDB-90FD-66C894DE17E8}" type="presParOf" srcId="{4C9BF473-4103-477B-84E9-01936ACEBEF5}" destId="{44C04CBB-96DE-4578-99CB-DFF175F9FFA1}" srcOrd="2" destOrd="0" presId="urn:microsoft.com/office/officeart/2005/8/layout/vList2"/>
    <dgm:cxn modelId="{F18815A7-1080-4BF2-8246-45E75F923BCF}" type="presParOf" srcId="{4C9BF473-4103-477B-84E9-01936ACEBEF5}" destId="{E7A663B9-649F-45C1-BC56-803AC3854069}" srcOrd="3" destOrd="0" presId="urn:microsoft.com/office/officeart/2005/8/layout/vList2"/>
    <dgm:cxn modelId="{E66C32F3-1D09-4029-8AB5-856B85354D2F}" type="presParOf" srcId="{4C9BF473-4103-477B-84E9-01936ACEBEF5}" destId="{F4B364B8-3F5F-4B4E-82E5-4C3BA0CA5DEA}" srcOrd="4" destOrd="0" presId="urn:microsoft.com/office/officeart/2005/8/layout/vList2"/>
    <dgm:cxn modelId="{53077967-8EE4-4390-8BCF-B60D5B7D6B11}" type="presParOf" srcId="{4C9BF473-4103-477B-84E9-01936ACEBEF5}" destId="{C3FF5AF5-BB1E-4D8B-8D69-95E119489F4D}" srcOrd="5" destOrd="0" presId="urn:microsoft.com/office/officeart/2005/8/layout/vList2"/>
    <dgm:cxn modelId="{49687900-F861-4F9C-BAE4-5250B7803946}" type="presParOf" srcId="{4C9BF473-4103-477B-84E9-01936ACEBEF5}" destId="{7BF30F1C-1433-43A6-BD6F-592E64840843}" srcOrd="6" destOrd="0" presId="urn:microsoft.com/office/officeart/2005/8/layout/vList2"/>
    <dgm:cxn modelId="{1EA9C387-E8B5-4186-BA10-C2394145D894}" type="presParOf" srcId="{4C9BF473-4103-477B-84E9-01936ACEBEF5}" destId="{FA003544-8323-47FD-8366-D39BD8022B19}" srcOrd="7" destOrd="0" presId="urn:microsoft.com/office/officeart/2005/8/layout/vList2"/>
    <dgm:cxn modelId="{BA11910E-D9DF-49C1-AF02-A7561920FEF1}" type="presParOf" srcId="{4C9BF473-4103-477B-84E9-01936ACEBEF5}" destId="{8C34E238-CD09-44CE-8511-3A8E3550D1A9}" srcOrd="8" destOrd="0" presId="urn:microsoft.com/office/officeart/2005/8/layout/vList2"/>
    <dgm:cxn modelId="{FA6F150F-043B-45EF-99A5-DC3B4D99E533}" type="presParOf" srcId="{4C9BF473-4103-477B-84E9-01936ACEBEF5}" destId="{5E4064D1-F040-486A-86C0-5269ADA26207}" srcOrd="9" destOrd="0" presId="urn:microsoft.com/office/officeart/2005/8/layout/vList2"/>
    <dgm:cxn modelId="{AFA82BE3-26B7-4A00-89D2-F953C7960894}" type="presParOf" srcId="{4C9BF473-4103-477B-84E9-01936ACEBEF5}" destId="{D1180ABE-A9F5-4027-AF17-0303FEE1A57B}" srcOrd="10" destOrd="0" presId="urn:microsoft.com/office/officeart/2005/8/layout/vList2"/>
    <dgm:cxn modelId="{9D372461-7322-455B-9D53-D2753BD912D4}" type="presParOf" srcId="{4C9BF473-4103-477B-84E9-01936ACEBEF5}" destId="{D166CFE1-C761-426D-B75C-2EA585ACE23B}" srcOrd="11" destOrd="0" presId="urn:microsoft.com/office/officeart/2005/8/layout/vList2"/>
    <dgm:cxn modelId="{BFB8D3E7-DFA9-4223-A875-993AE34368F2}" type="presParOf" srcId="{4C9BF473-4103-477B-84E9-01936ACEBEF5}" destId="{6FDF6A6C-B72F-41DE-9C4C-62D86C00E4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8E5EE-2089-415C-A2FB-F70C3F4D0341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285277-DCD2-4624-A415-C890573FCAE0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Non sharing of data </a:t>
          </a:r>
          <a:endParaRPr lang="en-IN" sz="2000" dirty="0">
            <a:solidFill>
              <a:srgbClr val="002060"/>
            </a:solidFill>
          </a:endParaRPr>
        </a:p>
      </dgm:t>
    </dgm:pt>
    <dgm:pt modelId="{E198ED22-E278-4523-A03E-AC08CC6FDF98}" type="parTrans" cxnId="{A9F7ADE5-04FF-4E9C-9F56-EDE41F3D8A39}">
      <dgm:prSet/>
      <dgm:spPr/>
      <dgm:t>
        <a:bodyPr/>
        <a:lstStyle/>
        <a:p>
          <a:endParaRPr lang="en-US"/>
        </a:p>
      </dgm:t>
    </dgm:pt>
    <dgm:pt modelId="{9E16FC42-2A8D-4491-80A3-EFAE3190670E}" type="sibTrans" cxnId="{A9F7ADE5-04FF-4E9C-9F56-EDE41F3D8A39}">
      <dgm:prSet/>
      <dgm:spPr/>
      <dgm:t>
        <a:bodyPr/>
        <a:lstStyle/>
        <a:p>
          <a:endParaRPr lang="en-US"/>
        </a:p>
      </dgm:t>
    </dgm:pt>
    <dgm:pt modelId="{C107041A-1A6E-4382-9067-F26DB6960EDB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Management of Water based on administrative units</a:t>
          </a:r>
          <a:endParaRPr lang="en-IN" sz="2000" dirty="0">
            <a:solidFill>
              <a:srgbClr val="002060"/>
            </a:solidFill>
          </a:endParaRPr>
        </a:p>
      </dgm:t>
    </dgm:pt>
    <dgm:pt modelId="{E3FD1035-436B-47B3-85A6-BCDCAA2A263B}" type="parTrans" cxnId="{A78B0756-05CF-4301-903D-A3216E071FF8}">
      <dgm:prSet/>
      <dgm:spPr/>
      <dgm:t>
        <a:bodyPr/>
        <a:lstStyle/>
        <a:p>
          <a:endParaRPr lang="en-US"/>
        </a:p>
      </dgm:t>
    </dgm:pt>
    <dgm:pt modelId="{B47CB531-8A9E-44EE-B729-8D2E0FF536D6}" type="sibTrans" cxnId="{A78B0756-05CF-4301-903D-A3216E071FF8}">
      <dgm:prSet/>
      <dgm:spPr/>
      <dgm:t>
        <a:bodyPr/>
        <a:lstStyle/>
        <a:p>
          <a:endParaRPr lang="en-US"/>
        </a:p>
      </dgm:t>
    </dgm:pt>
    <dgm:pt modelId="{8BA5C331-F7F9-4BC1-B187-58C364291BC5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Limited  use of space technologies in water resources management </a:t>
          </a:r>
          <a:endParaRPr lang="en-IN" sz="2000" dirty="0">
            <a:solidFill>
              <a:srgbClr val="002060"/>
            </a:solidFill>
          </a:endParaRPr>
        </a:p>
      </dgm:t>
    </dgm:pt>
    <dgm:pt modelId="{6D3BA198-3DD9-4268-8DF4-06C2930D04EE}" type="parTrans" cxnId="{59134A83-3189-42FF-81A7-18B5DE20E624}">
      <dgm:prSet/>
      <dgm:spPr/>
      <dgm:t>
        <a:bodyPr/>
        <a:lstStyle/>
        <a:p>
          <a:endParaRPr lang="en-US"/>
        </a:p>
      </dgm:t>
    </dgm:pt>
    <dgm:pt modelId="{CB5187F0-DA0E-421C-A9B0-FD187261E2FA}" type="sibTrans" cxnId="{59134A83-3189-42FF-81A7-18B5DE20E624}">
      <dgm:prSet/>
      <dgm:spPr/>
      <dgm:t>
        <a:bodyPr/>
        <a:lstStyle/>
        <a:p>
          <a:endParaRPr lang="en-US"/>
        </a:p>
      </dgm:t>
    </dgm:pt>
    <dgm:pt modelId="{5930A14B-B9A7-4478-AC7F-E1847816CE9E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Lack of capacity to use modern analytical tools required for informed decision making </a:t>
          </a:r>
          <a:endParaRPr lang="en-IN" sz="2000" dirty="0">
            <a:solidFill>
              <a:srgbClr val="002060"/>
            </a:solidFill>
          </a:endParaRPr>
        </a:p>
      </dgm:t>
    </dgm:pt>
    <dgm:pt modelId="{83AF8ABF-8B8D-4709-8BB0-D8FBF6229D91}" type="parTrans" cxnId="{ABAF2FE0-C55A-4682-817D-9B85851F58A8}">
      <dgm:prSet/>
      <dgm:spPr/>
      <dgm:t>
        <a:bodyPr/>
        <a:lstStyle/>
        <a:p>
          <a:endParaRPr lang="en-US"/>
        </a:p>
      </dgm:t>
    </dgm:pt>
    <dgm:pt modelId="{971EBD66-C4E4-4F6E-AE75-104DA5DD09DB}" type="sibTrans" cxnId="{ABAF2FE0-C55A-4682-817D-9B85851F58A8}">
      <dgm:prSet/>
      <dgm:spPr/>
      <dgm:t>
        <a:bodyPr/>
        <a:lstStyle/>
        <a:p>
          <a:endParaRPr lang="en-US"/>
        </a:p>
      </dgm:t>
    </dgm:pt>
    <dgm:pt modelId="{DFF7D1E7-1B1A-4EA8-A438-A42631F125E3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Limited demonstrative examples of Integrated Reservoir Operation </a:t>
          </a:r>
          <a:endParaRPr lang="en-IN" sz="2000" dirty="0">
            <a:solidFill>
              <a:srgbClr val="002060"/>
            </a:solidFill>
          </a:endParaRPr>
        </a:p>
      </dgm:t>
    </dgm:pt>
    <dgm:pt modelId="{532C9C6E-0C30-41CB-A6E6-1F1E49027A9D}" type="parTrans" cxnId="{29BBB943-3859-4F8A-A925-5EC260F485AF}">
      <dgm:prSet/>
      <dgm:spPr/>
      <dgm:t>
        <a:bodyPr/>
        <a:lstStyle/>
        <a:p>
          <a:endParaRPr lang="en-US"/>
        </a:p>
      </dgm:t>
    </dgm:pt>
    <dgm:pt modelId="{B38F0DE9-920E-442B-8945-E848BEE08672}" type="sibTrans" cxnId="{29BBB943-3859-4F8A-A925-5EC260F485AF}">
      <dgm:prSet/>
      <dgm:spPr/>
      <dgm:t>
        <a:bodyPr/>
        <a:lstStyle/>
        <a:p>
          <a:endParaRPr lang="en-US"/>
        </a:p>
      </dgm:t>
    </dgm:pt>
    <dgm:pt modelId="{5EB4ED74-74EB-4572-B8E3-2232074A84B2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Limited understanding of river morphology associated erosion and siltation issues </a:t>
          </a:r>
          <a:endParaRPr lang="en-IN" sz="2000" dirty="0">
            <a:solidFill>
              <a:srgbClr val="002060"/>
            </a:solidFill>
          </a:endParaRPr>
        </a:p>
      </dgm:t>
    </dgm:pt>
    <dgm:pt modelId="{EAAA8D2E-E35F-49A1-848D-BAF71B70300F}" type="parTrans" cxnId="{FD4B888B-77AA-4E19-9181-2B66E2291472}">
      <dgm:prSet/>
      <dgm:spPr/>
      <dgm:t>
        <a:bodyPr/>
        <a:lstStyle/>
        <a:p>
          <a:endParaRPr lang="en-US"/>
        </a:p>
      </dgm:t>
    </dgm:pt>
    <dgm:pt modelId="{B213A5B8-658D-4DBB-BA6E-7A7AB29AD122}" type="sibTrans" cxnId="{FD4B888B-77AA-4E19-9181-2B66E2291472}">
      <dgm:prSet/>
      <dgm:spPr/>
      <dgm:t>
        <a:bodyPr/>
        <a:lstStyle/>
        <a:p>
          <a:endParaRPr lang="en-US"/>
        </a:p>
      </dgm:t>
    </dgm:pt>
    <dgm:pt modelId="{19292A9D-73DB-4EE7-B5BB-1652080AD0F9}">
      <dgm:prSet custT="1"/>
      <dgm:spPr/>
      <dgm:t>
        <a:bodyPr/>
        <a:lstStyle/>
        <a:p>
          <a:r>
            <a:rPr lang="en-IN" sz="2000" b="0" i="0" u="none" dirty="0">
              <a:solidFill>
                <a:srgbClr val="002060"/>
              </a:solidFill>
            </a:rPr>
            <a:t>Flood forecasting lead time limited to 24 hrs without likely inundation  information</a:t>
          </a:r>
          <a:endParaRPr lang="en-IN" sz="2000" dirty="0">
            <a:solidFill>
              <a:srgbClr val="002060"/>
            </a:solidFill>
          </a:endParaRPr>
        </a:p>
      </dgm:t>
    </dgm:pt>
    <dgm:pt modelId="{25B77766-0BC2-457A-8166-646B982AAE20}" type="parTrans" cxnId="{8CB7BC0E-7589-4CE3-AA59-3CC21F1CA7CF}">
      <dgm:prSet/>
      <dgm:spPr/>
      <dgm:t>
        <a:bodyPr/>
        <a:lstStyle/>
        <a:p>
          <a:endParaRPr lang="en-US"/>
        </a:p>
      </dgm:t>
    </dgm:pt>
    <dgm:pt modelId="{182EEEF6-0F8F-43C0-8867-FB49F24D388B}" type="sibTrans" cxnId="{8CB7BC0E-7589-4CE3-AA59-3CC21F1CA7CF}">
      <dgm:prSet/>
      <dgm:spPr/>
      <dgm:t>
        <a:bodyPr/>
        <a:lstStyle/>
        <a:p>
          <a:endParaRPr lang="en-US"/>
        </a:p>
      </dgm:t>
    </dgm:pt>
    <dgm:pt modelId="{4C9BF473-4103-477B-84E9-01936ACEBEF5}" type="pres">
      <dgm:prSet presAssocID="{C698E5EE-2089-415C-A2FB-F70C3F4D03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FF40C1-8C14-41E6-AC78-EA1281D2E634}" type="pres">
      <dgm:prSet presAssocID="{D4285277-DCD2-4624-A415-C890573FCAE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C61D3-F23D-49F0-B431-65D32664D52F}" type="pres">
      <dgm:prSet presAssocID="{9E16FC42-2A8D-4491-80A3-EFAE3190670E}" presName="spacer" presStyleCnt="0"/>
      <dgm:spPr/>
    </dgm:pt>
    <dgm:pt modelId="{0E56B228-EC3D-4BE5-AE71-09613D9ABC7B}" type="pres">
      <dgm:prSet presAssocID="{C107041A-1A6E-4382-9067-F26DB6960ED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E25A3-4670-4CD8-B190-99A9E3D2F54D}" type="pres">
      <dgm:prSet presAssocID="{B47CB531-8A9E-44EE-B729-8D2E0FF536D6}" presName="spacer" presStyleCnt="0"/>
      <dgm:spPr/>
    </dgm:pt>
    <dgm:pt modelId="{715966AE-02D0-4EA1-9BC3-FCAD92B53440}" type="pres">
      <dgm:prSet presAssocID="{8BA5C331-F7F9-4BC1-B187-58C364291BC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EE449-E338-4A0F-981E-85E0AE9A446C}" type="pres">
      <dgm:prSet presAssocID="{CB5187F0-DA0E-421C-A9B0-FD187261E2FA}" presName="spacer" presStyleCnt="0"/>
      <dgm:spPr/>
    </dgm:pt>
    <dgm:pt modelId="{A00FB73A-F214-45F0-97FB-EEFF2451415A}" type="pres">
      <dgm:prSet presAssocID="{5930A14B-B9A7-4478-AC7F-E1847816CE9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8DE77-1B5B-4A86-92E6-DBC17A84ACBE}" type="pres">
      <dgm:prSet presAssocID="{971EBD66-C4E4-4F6E-AE75-104DA5DD09DB}" presName="spacer" presStyleCnt="0"/>
      <dgm:spPr/>
    </dgm:pt>
    <dgm:pt modelId="{B2B859E6-E4D0-4BB9-814A-5F145A00FE17}" type="pres">
      <dgm:prSet presAssocID="{DFF7D1E7-1B1A-4EA8-A438-A42631F125E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1BDD1-8384-45BB-8EE1-E295B162D6CD}" type="pres">
      <dgm:prSet presAssocID="{B38F0DE9-920E-442B-8945-E848BEE08672}" presName="spacer" presStyleCnt="0"/>
      <dgm:spPr/>
    </dgm:pt>
    <dgm:pt modelId="{61CA55A7-2F15-46F7-95A5-A330FBBD182C}" type="pres">
      <dgm:prSet presAssocID="{5EB4ED74-74EB-4572-B8E3-2232074A84B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61505-8CB5-4698-BDE9-4911CCD552A5}" type="pres">
      <dgm:prSet presAssocID="{B213A5B8-658D-4DBB-BA6E-7A7AB29AD122}" presName="spacer" presStyleCnt="0"/>
      <dgm:spPr/>
    </dgm:pt>
    <dgm:pt modelId="{5BDD92A2-ECD1-43B3-9594-05459565D230}" type="pres">
      <dgm:prSet presAssocID="{19292A9D-73DB-4EE7-B5BB-1652080AD0F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D27DF-6055-4EBA-B329-5501E4FC1652}" type="presOf" srcId="{DFF7D1E7-1B1A-4EA8-A438-A42631F125E3}" destId="{B2B859E6-E4D0-4BB9-814A-5F145A00FE17}" srcOrd="0" destOrd="0" presId="urn:microsoft.com/office/officeart/2005/8/layout/vList2"/>
    <dgm:cxn modelId="{AED9D887-AE01-44AC-9688-AD922DFDBAD7}" type="presOf" srcId="{C107041A-1A6E-4382-9067-F26DB6960EDB}" destId="{0E56B228-EC3D-4BE5-AE71-09613D9ABC7B}" srcOrd="0" destOrd="0" presId="urn:microsoft.com/office/officeart/2005/8/layout/vList2"/>
    <dgm:cxn modelId="{FD4B888B-77AA-4E19-9181-2B66E2291472}" srcId="{C698E5EE-2089-415C-A2FB-F70C3F4D0341}" destId="{5EB4ED74-74EB-4572-B8E3-2232074A84B2}" srcOrd="5" destOrd="0" parTransId="{EAAA8D2E-E35F-49A1-848D-BAF71B70300F}" sibTransId="{B213A5B8-658D-4DBB-BA6E-7A7AB29AD122}"/>
    <dgm:cxn modelId="{8CB7BC0E-7589-4CE3-AA59-3CC21F1CA7CF}" srcId="{C698E5EE-2089-415C-A2FB-F70C3F4D0341}" destId="{19292A9D-73DB-4EE7-B5BB-1652080AD0F9}" srcOrd="6" destOrd="0" parTransId="{25B77766-0BC2-457A-8166-646B982AAE20}" sibTransId="{182EEEF6-0F8F-43C0-8867-FB49F24D388B}"/>
    <dgm:cxn modelId="{E2675A36-0996-4C62-87A7-19ECEC0E2C0F}" type="presOf" srcId="{19292A9D-73DB-4EE7-B5BB-1652080AD0F9}" destId="{5BDD92A2-ECD1-43B3-9594-05459565D230}" srcOrd="0" destOrd="0" presId="urn:microsoft.com/office/officeart/2005/8/layout/vList2"/>
    <dgm:cxn modelId="{796FAE60-EBB9-4799-9A5F-C47607F295EF}" type="presOf" srcId="{5930A14B-B9A7-4478-AC7F-E1847816CE9E}" destId="{A00FB73A-F214-45F0-97FB-EEFF2451415A}" srcOrd="0" destOrd="0" presId="urn:microsoft.com/office/officeart/2005/8/layout/vList2"/>
    <dgm:cxn modelId="{ABAF2FE0-C55A-4682-817D-9B85851F58A8}" srcId="{C698E5EE-2089-415C-A2FB-F70C3F4D0341}" destId="{5930A14B-B9A7-4478-AC7F-E1847816CE9E}" srcOrd="3" destOrd="0" parTransId="{83AF8ABF-8B8D-4709-8BB0-D8FBF6229D91}" sibTransId="{971EBD66-C4E4-4F6E-AE75-104DA5DD09DB}"/>
    <dgm:cxn modelId="{29BBB943-3859-4F8A-A925-5EC260F485AF}" srcId="{C698E5EE-2089-415C-A2FB-F70C3F4D0341}" destId="{DFF7D1E7-1B1A-4EA8-A438-A42631F125E3}" srcOrd="4" destOrd="0" parTransId="{532C9C6E-0C30-41CB-A6E6-1F1E49027A9D}" sibTransId="{B38F0DE9-920E-442B-8945-E848BEE08672}"/>
    <dgm:cxn modelId="{59134A83-3189-42FF-81A7-18B5DE20E624}" srcId="{C698E5EE-2089-415C-A2FB-F70C3F4D0341}" destId="{8BA5C331-F7F9-4BC1-B187-58C364291BC5}" srcOrd="2" destOrd="0" parTransId="{6D3BA198-3DD9-4268-8DF4-06C2930D04EE}" sibTransId="{CB5187F0-DA0E-421C-A9B0-FD187261E2FA}"/>
    <dgm:cxn modelId="{4F343E50-1BFE-4CBF-8D53-05D2CFABCC09}" type="presOf" srcId="{D4285277-DCD2-4624-A415-C890573FCAE0}" destId="{BFFF40C1-8C14-41E6-AC78-EA1281D2E634}" srcOrd="0" destOrd="0" presId="urn:microsoft.com/office/officeart/2005/8/layout/vList2"/>
    <dgm:cxn modelId="{A78B0756-05CF-4301-903D-A3216E071FF8}" srcId="{C698E5EE-2089-415C-A2FB-F70C3F4D0341}" destId="{C107041A-1A6E-4382-9067-F26DB6960EDB}" srcOrd="1" destOrd="0" parTransId="{E3FD1035-436B-47B3-85A6-BCDCAA2A263B}" sibTransId="{B47CB531-8A9E-44EE-B729-8D2E0FF536D6}"/>
    <dgm:cxn modelId="{055F2A54-EA13-49C9-8626-20D4275DF07B}" type="presOf" srcId="{5EB4ED74-74EB-4572-B8E3-2232074A84B2}" destId="{61CA55A7-2F15-46F7-95A5-A330FBBD182C}" srcOrd="0" destOrd="0" presId="urn:microsoft.com/office/officeart/2005/8/layout/vList2"/>
    <dgm:cxn modelId="{550A1896-47C9-44C0-AF3F-E442B6F73DEE}" type="presOf" srcId="{C698E5EE-2089-415C-A2FB-F70C3F4D0341}" destId="{4C9BF473-4103-477B-84E9-01936ACEBEF5}" srcOrd="0" destOrd="0" presId="urn:microsoft.com/office/officeart/2005/8/layout/vList2"/>
    <dgm:cxn modelId="{A9F7ADE5-04FF-4E9C-9F56-EDE41F3D8A39}" srcId="{C698E5EE-2089-415C-A2FB-F70C3F4D0341}" destId="{D4285277-DCD2-4624-A415-C890573FCAE0}" srcOrd="0" destOrd="0" parTransId="{E198ED22-E278-4523-A03E-AC08CC6FDF98}" sibTransId="{9E16FC42-2A8D-4491-80A3-EFAE3190670E}"/>
    <dgm:cxn modelId="{265043C4-9C7B-447F-8621-C1C381D63E22}" type="presOf" srcId="{8BA5C331-F7F9-4BC1-B187-58C364291BC5}" destId="{715966AE-02D0-4EA1-9BC3-FCAD92B53440}" srcOrd="0" destOrd="0" presId="urn:microsoft.com/office/officeart/2005/8/layout/vList2"/>
    <dgm:cxn modelId="{296735E8-AD63-4DB6-BBFB-E25000C479F6}" type="presParOf" srcId="{4C9BF473-4103-477B-84E9-01936ACEBEF5}" destId="{BFFF40C1-8C14-41E6-AC78-EA1281D2E634}" srcOrd="0" destOrd="0" presId="urn:microsoft.com/office/officeart/2005/8/layout/vList2"/>
    <dgm:cxn modelId="{2B4A8378-BD45-4DCD-BC4A-0B4DFA45988B}" type="presParOf" srcId="{4C9BF473-4103-477B-84E9-01936ACEBEF5}" destId="{4C8C61D3-F23D-49F0-B431-65D32664D52F}" srcOrd="1" destOrd="0" presId="urn:microsoft.com/office/officeart/2005/8/layout/vList2"/>
    <dgm:cxn modelId="{0D82217E-25C4-4178-9B65-1EC11ED6D84C}" type="presParOf" srcId="{4C9BF473-4103-477B-84E9-01936ACEBEF5}" destId="{0E56B228-EC3D-4BE5-AE71-09613D9ABC7B}" srcOrd="2" destOrd="0" presId="urn:microsoft.com/office/officeart/2005/8/layout/vList2"/>
    <dgm:cxn modelId="{353DA8A5-BA12-437B-8B91-84C941CB31BB}" type="presParOf" srcId="{4C9BF473-4103-477B-84E9-01936ACEBEF5}" destId="{360E25A3-4670-4CD8-B190-99A9E3D2F54D}" srcOrd="3" destOrd="0" presId="urn:microsoft.com/office/officeart/2005/8/layout/vList2"/>
    <dgm:cxn modelId="{5AF6C074-AA2D-4489-8144-0CFEC99195A5}" type="presParOf" srcId="{4C9BF473-4103-477B-84E9-01936ACEBEF5}" destId="{715966AE-02D0-4EA1-9BC3-FCAD92B53440}" srcOrd="4" destOrd="0" presId="urn:microsoft.com/office/officeart/2005/8/layout/vList2"/>
    <dgm:cxn modelId="{002AB348-0312-4A16-B053-1F15DE9D7BCB}" type="presParOf" srcId="{4C9BF473-4103-477B-84E9-01936ACEBEF5}" destId="{269EE449-E338-4A0F-981E-85E0AE9A446C}" srcOrd="5" destOrd="0" presId="urn:microsoft.com/office/officeart/2005/8/layout/vList2"/>
    <dgm:cxn modelId="{66AE5928-DEF3-40A6-AA14-384C658281FA}" type="presParOf" srcId="{4C9BF473-4103-477B-84E9-01936ACEBEF5}" destId="{A00FB73A-F214-45F0-97FB-EEFF2451415A}" srcOrd="6" destOrd="0" presId="urn:microsoft.com/office/officeart/2005/8/layout/vList2"/>
    <dgm:cxn modelId="{A12AC3FB-EA86-45F9-8DD4-69B0640A8478}" type="presParOf" srcId="{4C9BF473-4103-477B-84E9-01936ACEBEF5}" destId="{1A58DE77-1B5B-4A86-92E6-DBC17A84ACBE}" srcOrd="7" destOrd="0" presId="urn:microsoft.com/office/officeart/2005/8/layout/vList2"/>
    <dgm:cxn modelId="{5BB08493-1E93-47FD-A8DD-9513C5036B67}" type="presParOf" srcId="{4C9BF473-4103-477B-84E9-01936ACEBEF5}" destId="{B2B859E6-E4D0-4BB9-814A-5F145A00FE17}" srcOrd="8" destOrd="0" presId="urn:microsoft.com/office/officeart/2005/8/layout/vList2"/>
    <dgm:cxn modelId="{F459DB74-E2AE-4BED-B5F9-6F4C138FF852}" type="presParOf" srcId="{4C9BF473-4103-477B-84E9-01936ACEBEF5}" destId="{F441BDD1-8384-45BB-8EE1-E295B162D6CD}" srcOrd="9" destOrd="0" presId="urn:microsoft.com/office/officeart/2005/8/layout/vList2"/>
    <dgm:cxn modelId="{F585A0B4-8C5B-4DEA-872C-DFD86510B2B1}" type="presParOf" srcId="{4C9BF473-4103-477B-84E9-01936ACEBEF5}" destId="{61CA55A7-2F15-46F7-95A5-A330FBBD182C}" srcOrd="10" destOrd="0" presId="urn:microsoft.com/office/officeart/2005/8/layout/vList2"/>
    <dgm:cxn modelId="{DE606E5F-EB97-4EAC-815C-069A465498DF}" type="presParOf" srcId="{4C9BF473-4103-477B-84E9-01936ACEBEF5}" destId="{B3961505-8CB5-4698-BDE9-4911CCD552A5}" srcOrd="11" destOrd="0" presId="urn:microsoft.com/office/officeart/2005/8/layout/vList2"/>
    <dgm:cxn modelId="{55C8E8F3-7961-4DB7-A8B5-DFBB7C42E821}" type="presParOf" srcId="{4C9BF473-4103-477B-84E9-01936ACEBEF5}" destId="{5BDD92A2-ECD1-43B3-9594-05459565D23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AC12B-16BD-4991-99D0-D34E0AEEC17F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95D822-1E79-40FB-9FA7-4854171EFAB6}">
      <dgm:prSet phldrT="[Text]" custT="1"/>
      <dgm:spPr/>
      <dgm:t>
        <a:bodyPr/>
        <a:lstStyle/>
        <a:p>
          <a:pPr algn="l"/>
          <a:r>
            <a:rPr lang="en-IN" sz="1800" dirty="0">
              <a:solidFill>
                <a:schemeClr val="accent3">
                  <a:lumMod val="25000"/>
                </a:schemeClr>
              </a:solidFill>
            </a:rPr>
            <a:t>Real Time Data Acquisition System (RTDAS) – </a:t>
          </a:r>
          <a:r>
            <a:rPr lang="en-IN" sz="1800" dirty="0">
              <a:solidFill>
                <a:srgbClr val="002060"/>
              </a:solidFill>
            </a:rPr>
            <a:t>River/ Reservoir Water Level, Ground Water level, Rainfall, Weather parameters</a:t>
          </a:r>
          <a:endParaRPr lang="en-US" sz="1800" dirty="0">
            <a:solidFill>
              <a:srgbClr val="002060"/>
            </a:solidFill>
          </a:endParaRPr>
        </a:p>
      </dgm:t>
    </dgm:pt>
    <dgm:pt modelId="{437D294F-88D8-4C9F-8102-8A057B740571}" type="parTrans" cxnId="{601F59F1-83B4-4758-952A-3256FE35EF49}">
      <dgm:prSet/>
      <dgm:spPr/>
      <dgm:t>
        <a:bodyPr/>
        <a:lstStyle/>
        <a:p>
          <a:endParaRPr lang="en-US"/>
        </a:p>
      </dgm:t>
    </dgm:pt>
    <dgm:pt modelId="{EBC5B5AB-C818-4E04-9734-9FBDBA977ACE}" type="sibTrans" cxnId="{601F59F1-83B4-4758-952A-3256FE35EF49}">
      <dgm:prSet/>
      <dgm:spPr/>
      <dgm:t>
        <a:bodyPr/>
        <a:lstStyle/>
        <a:p>
          <a:endParaRPr lang="en-US"/>
        </a:p>
      </dgm:t>
    </dgm:pt>
    <dgm:pt modelId="{F9E258A5-D086-468C-8792-72E1DAB50343}">
      <dgm:prSet custT="1"/>
      <dgm:spPr/>
      <dgm:t>
        <a:bodyPr/>
        <a:lstStyle/>
        <a:p>
          <a:pPr algn="l"/>
          <a:r>
            <a:rPr lang="en-IN" sz="1800" dirty="0">
              <a:solidFill>
                <a:schemeClr val="accent3">
                  <a:lumMod val="25000"/>
                </a:schemeClr>
              </a:solidFill>
            </a:rPr>
            <a:t>Supervisory Control and Data Acquisition (SCADA) – </a:t>
          </a:r>
          <a:r>
            <a:rPr lang="en-IN" sz="1800" dirty="0">
              <a:solidFill>
                <a:srgbClr val="002060"/>
              </a:solidFill>
            </a:rPr>
            <a:t>Monitoring and Operation of dams, barrages and canals on pilot basis</a:t>
          </a:r>
          <a:endParaRPr lang="en-US" sz="1800" dirty="0">
            <a:solidFill>
              <a:srgbClr val="002060"/>
            </a:solidFill>
          </a:endParaRPr>
        </a:p>
      </dgm:t>
    </dgm:pt>
    <dgm:pt modelId="{8A6F8272-D19A-4594-845D-F9C334CCC58A}" type="parTrans" cxnId="{910494CC-8FFC-4D74-BAAC-321185F0CF4D}">
      <dgm:prSet/>
      <dgm:spPr/>
      <dgm:t>
        <a:bodyPr/>
        <a:lstStyle/>
        <a:p>
          <a:endParaRPr lang="en-US"/>
        </a:p>
      </dgm:t>
    </dgm:pt>
    <dgm:pt modelId="{408AE263-5576-4621-9C25-071BA65848F0}" type="sibTrans" cxnId="{910494CC-8FFC-4D74-BAAC-321185F0CF4D}">
      <dgm:prSet/>
      <dgm:spPr/>
      <dgm:t>
        <a:bodyPr/>
        <a:lstStyle/>
        <a:p>
          <a:endParaRPr lang="en-US"/>
        </a:p>
      </dgm:t>
    </dgm:pt>
    <dgm:pt modelId="{1AF325C1-31F9-4BC4-93C3-27EB04826D6A}">
      <dgm:prSet custT="1"/>
      <dgm:spPr/>
      <dgm:t>
        <a:bodyPr/>
        <a:lstStyle/>
        <a:p>
          <a:pPr algn="l"/>
          <a:r>
            <a:rPr lang="en-IN" sz="1800" dirty="0">
              <a:solidFill>
                <a:schemeClr val="accent3">
                  <a:lumMod val="25000"/>
                </a:schemeClr>
              </a:solidFill>
            </a:rPr>
            <a:t>Purpose Driven  Studies (PDS) – </a:t>
          </a:r>
          <a:r>
            <a:rPr lang="en-IN" sz="1800" dirty="0">
              <a:solidFill>
                <a:srgbClr val="002060"/>
              </a:solidFill>
            </a:rPr>
            <a:t>Implementable solution to regional/ localised problems </a:t>
          </a:r>
          <a:endParaRPr lang="en-US" sz="1800" dirty="0">
            <a:solidFill>
              <a:srgbClr val="002060"/>
            </a:solidFill>
          </a:endParaRPr>
        </a:p>
      </dgm:t>
    </dgm:pt>
    <dgm:pt modelId="{2DACD513-EE8A-4E56-918C-461FEB5738C3}" type="parTrans" cxnId="{66EFBB5E-66E4-43E3-9F15-E612F1B35D48}">
      <dgm:prSet/>
      <dgm:spPr/>
      <dgm:t>
        <a:bodyPr/>
        <a:lstStyle/>
        <a:p>
          <a:endParaRPr lang="en-US"/>
        </a:p>
      </dgm:t>
    </dgm:pt>
    <dgm:pt modelId="{536EAC9D-4445-44AA-B98A-5ABCAC14778A}" type="sibTrans" cxnId="{66EFBB5E-66E4-43E3-9F15-E612F1B35D48}">
      <dgm:prSet/>
      <dgm:spPr/>
      <dgm:t>
        <a:bodyPr/>
        <a:lstStyle/>
        <a:p>
          <a:endParaRPr lang="en-US"/>
        </a:p>
      </dgm:t>
    </dgm:pt>
    <dgm:pt modelId="{9C686ADA-4807-4914-80B0-779B18E72D3B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accent3">
                  <a:lumMod val="25000"/>
                </a:schemeClr>
              </a:solidFill>
            </a:rPr>
            <a:t>Digital Elevation Model of various configuration, Geo Data Base, Establishment of Continuous Operating Reference Stations, Geoid models  –   </a:t>
          </a:r>
          <a:r>
            <a:rPr lang="en-US" sz="1800" dirty="0">
              <a:solidFill>
                <a:srgbClr val="002060"/>
              </a:solidFill>
            </a:rPr>
            <a:t>used for inundation modelling, flood plain zoning, Decision Support System </a:t>
          </a:r>
        </a:p>
      </dgm:t>
    </dgm:pt>
    <dgm:pt modelId="{4A91C165-D23F-4C47-8240-DC7053D47BF9}" type="parTrans" cxnId="{CD9B32A5-EFB6-454D-9E26-A255AAA0F051}">
      <dgm:prSet/>
      <dgm:spPr/>
      <dgm:t>
        <a:bodyPr/>
        <a:lstStyle/>
        <a:p>
          <a:endParaRPr lang="en-US"/>
        </a:p>
      </dgm:t>
    </dgm:pt>
    <dgm:pt modelId="{360C1056-FB9D-4B47-9097-CD60A626E0B1}" type="sibTrans" cxnId="{CD9B32A5-EFB6-454D-9E26-A255AAA0F051}">
      <dgm:prSet/>
      <dgm:spPr/>
      <dgm:t>
        <a:bodyPr/>
        <a:lstStyle/>
        <a:p>
          <a:endParaRPr lang="en-US"/>
        </a:p>
      </dgm:t>
    </dgm:pt>
    <dgm:pt modelId="{AEC6B30E-432F-4042-9F50-97E01B0D6F31}">
      <dgm:prSet custT="1"/>
      <dgm:spPr/>
      <dgm:t>
        <a:bodyPr/>
        <a:lstStyle/>
        <a:p>
          <a:pPr algn="l"/>
          <a:r>
            <a:rPr lang="en-IN" sz="1800" dirty="0">
              <a:solidFill>
                <a:schemeClr val="accent3">
                  <a:lumMod val="25000"/>
                </a:schemeClr>
              </a:solidFill>
            </a:rPr>
            <a:t>State of the art Instrumentation for hydro-met observations, water quality, IT, Surveying </a:t>
          </a:r>
          <a:r>
            <a:rPr lang="en-IN" sz="1800" dirty="0" err="1">
              <a:solidFill>
                <a:schemeClr val="accent3">
                  <a:lumMod val="25000"/>
                </a:schemeClr>
              </a:solidFill>
            </a:rPr>
            <a:t>etc</a:t>
          </a:r>
          <a:r>
            <a:rPr lang="en-IN" sz="1800" dirty="0">
              <a:solidFill>
                <a:schemeClr val="accent3">
                  <a:lumMod val="25000"/>
                </a:schemeClr>
              </a:solidFill>
            </a:rPr>
            <a:t> – </a:t>
          </a:r>
          <a:r>
            <a:rPr lang="en-IN" sz="1800" dirty="0">
              <a:solidFill>
                <a:srgbClr val="002060"/>
              </a:solidFill>
            </a:rPr>
            <a:t>Adoption of modern technologies </a:t>
          </a:r>
          <a:endParaRPr lang="en-US" sz="1800" dirty="0">
            <a:solidFill>
              <a:srgbClr val="002060"/>
            </a:solidFill>
          </a:endParaRPr>
        </a:p>
      </dgm:t>
    </dgm:pt>
    <dgm:pt modelId="{5C61C619-F24E-40B0-B6BF-BD09397A3B7E}" type="parTrans" cxnId="{53D00620-ED39-4BE5-BA82-BFD1A9D65882}">
      <dgm:prSet/>
      <dgm:spPr/>
      <dgm:t>
        <a:bodyPr/>
        <a:lstStyle/>
        <a:p>
          <a:endParaRPr lang="en-US"/>
        </a:p>
      </dgm:t>
    </dgm:pt>
    <dgm:pt modelId="{FEC8021E-452E-459D-BF7C-9ED8D120F76D}" type="sibTrans" cxnId="{53D00620-ED39-4BE5-BA82-BFD1A9D65882}">
      <dgm:prSet/>
      <dgm:spPr/>
      <dgm:t>
        <a:bodyPr/>
        <a:lstStyle/>
        <a:p>
          <a:endParaRPr lang="en-US"/>
        </a:p>
      </dgm:t>
    </dgm:pt>
    <dgm:pt modelId="{1480D61A-8A70-425A-A6E1-D59CF9E77FE8}" type="pres">
      <dgm:prSet presAssocID="{E46AC12B-16BD-4991-99D0-D34E0AEEC1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3BB37-1522-441D-B4D3-E4BA0C2C0FBF}" type="pres">
      <dgm:prSet presAssocID="{C995D822-1E79-40FB-9FA7-4854171EFAB6}" presName="composite" presStyleCnt="0"/>
      <dgm:spPr/>
    </dgm:pt>
    <dgm:pt modelId="{2CFC6D59-D4F2-4840-9773-751660A06D10}" type="pres">
      <dgm:prSet presAssocID="{C995D822-1E79-40FB-9FA7-4854171EFAB6}" presName="imgShp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</dgm:spPr>
    </dgm:pt>
    <dgm:pt modelId="{C40BE026-1E8E-47CE-AB46-1BA458F38C6A}" type="pres">
      <dgm:prSet presAssocID="{C995D822-1E79-40FB-9FA7-4854171EFAB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50613-A061-4970-A3EF-163EA144FEDB}" type="pres">
      <dgm:prSet presAssocID="{EBC5B5AB-C818-4E04-9734-9FBDBA977ACE}" presName="spacing" presStyleCnt="0"/>
      <dgm:spPr/>
    </dgm:pt>
    <dgm:pt modelId="{5038A2B3-25DD-48D9-ABE9-848B075CBECE}" type="pres">
      <dgm:prSet presAssocID="{F9E258A5-D086-468C-8792-72E1DAB50343}" presName="composite" presStyleCnt="0"/>
      <dgm:spPr/>
    </dgm:pt>
    <dgm:pt modelId="{458F8F7A-6509-4C26-B288-9AC3FACBF73D}" type="pres">
      <dgm:prSet presAssocID="{F9E258A5-D086-468C-8792-72E1DAB50343}" presName="imgShp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</dgm:spPr>
    </dgm:pt>
    <dgm:pt modelId="{0DBF7739-D8AC-4D99-87C9-AE5C23F8A248}" type="pres">
      <dgm:prSet presAssocID="{F9E258A5-D086-468C-8792-72E1DAB5034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60E88-6C08-485C-92E5-623B2D9E85F0}" type="pres">
      <dgm:prSet presAssocID="{408AE263-5576-4621-9C25-071BA65848F0}" presName="spacing" presStyleCnt="0"/>
      <dgm:spPr/>
    </dgm:pt>
    <dgm:pt modelId="{FF65BA91-0E13-4C6F-8201-93236C9B3C32}" type="pres">
      <dgm:prSet presAssocID="{1AF325C1-31F9-4BC4-93C3-27EB04826D6A}" presName="composite" presStyleCnt="0"/>
      <dgm:spPr/>
    </dgm:pt>
    <dgm:pt modelId="{2E8E1E9C-FF9A-4BDE-BDBD-949F6DFB6B8E}" type="pres">
      <dgm:prSet presAssocID="{1AF325C1-31F9-4BC4-93C3-27EB04826D6A}" presName="imgShp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C00730-FC45-4636-97B5-79CB19DF63E6}" type="pres">
      <dgm:prSet presAssocID="{1AF325C1-31F9-4BC4-93C3-27EB04826D6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8D40-5F32-4E9A-B6F5-AB3C7ECED851}" type="pres">
      <dgm:prSet presAssocID="{536EAC9D-4445-44AA-B98A-5ABCAC14778A}" presName="spacing" presStyleCnt="0"/>
      <dgm:spPr/>
    </dgm:pt>
    <dgm:pt modelId="{7C8C6175-CBA1-411B-A12C-BAF60AEFAF16}" type="pres">
      <dgm:prSet presAssocID="{9C686ADA-4807-4914-80B0-779B18E72D3B}" presName="composite" presStyleCnt="0"/>
      <dgm:spPr/>
    </dgm:pt>
    <dgm:pt modelId="{3F52BD15-CEDD-4D7F-975C-100BF21F574E}" type="pres">
      <dgm:prSet presAssocID="{9C686ADA-4807-4914-80B0-779B18E72D3B}" presName="imgShp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DF3F04F-7222-4493-BA28-6966CAB95494}" type="pres">
      <dgm:prSet presAssocID="{9C686ADA-4807-4914-80B0-779B18E72D3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E5847-FC7C-495A-9DBB-77620094A8E3}" type="pres">
      <dgm:prSet presAssocID="{360C1056-FB9D-4B47-9097-CD60A626E0B1}" presName="spacing" presStyleCnt="0"/>
      <dgm:spPr/>
    </dgm:pt>
    <dgm:pt modelId="{EEE214FC-4934-43E9-86E2-CD165F122CED}" type="pres">
      <dgm:prSet presAssocID="{AEC6B30E-432F-4042-9F50-97E01B0D6F31}" presName="composite" presStyleCnt="0"/>
      <dgm:spPr/>
    </dgm:pt>
    <dgm:pt modelId="{49B5633E-CA32-48C7-8053-B69729D35DB7}" type="pres">
      <dgm:prSet presAssocID="{AEC6B30E-432F-4042-9F50-97E01B0D6F31}" presName="imgShp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3E49DA1-8379-48B2-A1D7-04367FE58640}" type="pres">
      <dgm:prSet presAssocID="{AEC6B30E-432F-4042-9F50-97E01B0D6F3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52FBF-5F49-490D-B211-F6D5478293F6}" type="presOf" srcId="{E46AC12B-16BD-4991-99D0-D34E0AEEC17F}" destId="{1480D61A-8A70-425A-A6E1-D59CF9E77FE8}" srcOrd="0" destOrd="0" presId="urn:microsoft.com/office/officeart/2005/8/layout/vList3"/>
    <dgm:cxn modelId="{E05A7A30-3146-49CF-AE47-9879B171282A}" type="presOf" srcId="{AEC6B30E-432F-4042-9F50-97E01B0D6F31}" destId="{23E49DA1-8379-48B2-A1D7-04367FE58640}" srcOrd="0" destOrd="0" presId="urn:microsoft.com/office/officeart/2005/8/layout/vList3"/>
    <dgm:cxn modelId="{FB23D8F7-A201-4DD8-B786-4C1C82868AC3}" type="presOf" srcId="{C995D822-1E79-40FB-9FA7-4854171EFAB6}" destId="{C40BE026-1E8E-47CE-AB46-1BA458F38C6A}" srcOrd="0" destOrd="0" presId="urn:microsoft.com/office/officeart/2005/8/layout/vList3"/>
    <dgm:cxn modelId="{910494CC-8FFC-4D74-BAAC-321185F0CF4D}" srcId="{E46AC12B-16BD-4991-99D0-D34E0AEEC17F}" destId="{F9E258A5-D086-468C-8792-72E1DAB50343}" srcOrd="1" destOrd="0" parTransId="{8A6F8272-D19A-4594-845D-F9C334CCC58A}" sibTransId="{408AE263-5576-4621-9C25-071BA65848F0}"/>
    <dgm:cxn modelId="{53D00620-ED39-4BE5-BA82-BFD1A9D65882}" srcId="{E46AC12B-16BD-4991-99D0-D34E0AEEC17F}" destId="{AEC6B30E-432F-4042-9F50-97E01B0D6F31}" srcOrd="4" destOrd="0" parTransId="{5C61C619-F24E-40B0-B6BF-BD09397A3B7E}" sibTransId="{FEC8021E-452E-459D-BF7C-9ED8D120F76D}"/>
    <dgm:cxn modelId="{0A845352-8C85-4435-9F67-CAC8AEF5FA57}" type="presOf" srcId="{F9E258A5-D086-468C-8792-72E1DAB50343}" destId="{0DBF7739-D8AC-4D99-87C9-AE5C23F8A248}" srcOrd="0" destOrd="0" presId="urn:microsoft.com/office/officeart/2005/8/layout/vList3"/>
    <dgm:cxn modelId="{601F59F1-83B4-4758-952A-3256FE35EF49}" srcId="{E46AC12B-16BD-4991-99D0-D34E0AEEC17F}" destId="{C995D822-1E79-40FB-9FA7-4854171EFAB6}" srcOrd="0" destOrd="0" parTransId="{437D294F-88D8-4C9F-8102-8A057B740571}" sibTransId="{EBC5B5AB-C818-4E04-9734-9FBDBA977ACE}"/>
    <dgm:cxn modelId="{66EFBB5E-66E4-43E3-9F15-E612F1B35D48}" srcId="{E46AC12B-16BD-4991-99D0-D34E0AEEC17F}" destId="{1AF325C1-31F9-4BC4-93C3-27EB04826D6A}" srcOrd="2" destOrd="0" parTransId="{2DACD513-EE8A-4E56-918C-461FEB5738C3}" sibTransId="{536EAC9D-4445-44AA-B98A-5ABCAC14778A}"/>
    <dgm:cxn modelId="{CD9B32A5-EFB6-454D-9E26-A255AAA0F051}" srcId="{E46AC12B-16BD-4991-99D0-D34E0AEEC17F}" destId="{9C686ADA-4807-4914-80B0-779B18E72D3B}" srcOrd="3" destOrd="0" parTransId="{4A91C165-D23F-4C47-8240-DC7053D47BF9}" sibTransId="{360C1056-FB9D-4B47-9097-CD60A626E0B1}"/>
    <dgm:cxn modelId="{71E34450-EBDC-4715-B914-1F897E0584B5}" type="presOf" srcId="{9C686ADA-4807-4914-80B0-779B18E72D3B}" destId="{DDF3F04F-7222-4493-BA28-6966CAB95494}" srcOrd="0" destOrd="0" presId="urn:microsoft.com/office/officeart/2005/8/layout/vList3"/>
    <dgm:cxn modelId="{0AF230C4-A70A-49A4-879A-9B2C3B4A30E6}" type="presOf" srcId="{1AF325C1-31F9-4BC4-93C3-27EB04826D6A}" destId="{16C00730-FC45-4636-97B5-79CB19DF63E6}" srcOrd="0" destOrd="0" presId="urn:microsoft.com/office/officeart/2005/8/layout/vList3"/>
    <dgm:cxn modelId="{7E34F4E2-ADFE-420E-A612-F8B1476693A6}" type="presParOf" srcId="{1480D61A-8A70-425A-A6E1-D59CF9E77FE8}" destId="{BA63BB37-1522-441D-B4D3-E4BA0C2C0FBF}" srcOrd="0" destOrd="0" presId="urn:microsoft.com/office/officeart/2005/8/layout/vList3"/>
    <dgm:cxn modelId="{8E2F859D-FF3B-4C5A-A4AC-5C94A5CD94FE}" type="presParOf" srcId="{BA63BB37-1522-441D-B4D3-E4BA0C2C0FBF}" destId="{2CFC6D59-D4F2-4840-9773-751660A06D10}" srcOrd="0" destOrd="0" presId="urn:microsoft.com/office/officeart/2005/8/layout/vList3"/>
    <dgm:cxn modelId="{165F2C43-8B4F-4785-AF39-0B363DD2798B}" type="presParOf" srcId="{BA63BB37-1522-441D-B4D3-E4BA0C2C0FBF}" destId="{C40BE026-1E8E-47CE-AB46-1BA458F38C6A}" srcOrd="1" destOrd="0" presId="urn:microsoft.com/office/officeart/2005/8/layout/vList3"/>
    <dgm:cxn modelId="{CF13E1A9-9D07-4610-9E52-E2F3B741B7CC}" type="presParOf" srcId="{1480D61A-8A70-425A-A6E1-D59CF9E77FE8}" destId="{DD950613-A061-4970-A3EF-163EA144FEDB}" srcOrd="1" destOrd="0" presId="urn:microsoft.com/office/officeart/2005/8/layout/vList3"/>
    <dgm:cxn modelId="{5AF06112-E824-4D82-9E26-2C2C32C65281}" type="presParOf" srcId="{1480D61A-8A70-425A-A6E1-D59CF9E77FE8}" destId="{5038A2B3-25DD-48D9-ABE9-848B075CBECE}" srcOrd="2" destOrd="0" presId="urn:microsoft.com/office/officeart/2005/8/layout/vList3"/>
    <dgm:cxn modelId="{1F5C8F53-2137-4AB6-8A1B-BB04EAAA34B4}" type="presParOf" srcId="{5038A2B3-25DD-48D9-ABE9-848B075CBECE}" destId="{458F8F7A-6509-4C26-B288-9AC3FACBF73D}" srcOrd="0" destOrd="0" presId="urn:microsoft.com/office/officeart/2005/8/layout/vList3"/>
    <dgm:cxn modelId="{673F8461-27AA-4EB6-932D-3A966FF453C8}" type="presParOf" srcId="{5038A2B3-25DD-48D9-ABE9-848B075CBECE}" destId="{0DBF7739-D8AC-4D99-87C9-AE5C23F8A248}" srcOrd="1" destOrd="0" presId="urn:microsoft.com/office/officeart/2005/8/layout/vList3"/>
    <dgm:cxn modelId="{8D8437FE-4260-465A-B726-F5C9B5EC95C3}" type="presParOf" srcId="{1480D61A-8A70-425A-A6E1-D59CF9E77FE8}" destId="{ADC60E88-6C08-485C-92E5-623B2D9E85F0}" srcOrd="3" destOrd="0" presId="urn:microsoft.com/office/officeart/2005/8/layout/vList3"/>
    <dgm:cxn modelId="{9B1B7834-FD98-4518-8A20-BF65034A77EE}" type="presParOf" srcId="{1480D61A-8A70-425A-A6E1-D59CF9E77FE8}" destId="{FF65BA91-0E13-4C6F-8201-93236C9B3C32}" srcOrd="4" destOrd="0" presId="urn:microsoft.com/office/officeart/2005/8/layout/vList3"/>
    <dgm:cxn modelId="{AA3A819B-C94C-4594-9705-F2477E32C8E1}" type="presParOf" srcId="{FF65BA91-0E13-4C6F-8201-93236C9B3C32}" destId="{2E8E1E9C-FF9A-4BDE-BDBD-949F6DFB6B8E}" srcOrd="0" destOrd="0" presId="urn:microsoft.com/office/officeart/2005/8/layout/vList3"/>
    <dgm:cxn modelId="{3A8F666A-23A8-4A66-A2FF-4928F6351217}" type="presParOf" srcId="{FF65BA91-0E13-4C6F-8201-93236C9B3C32}" destId="{16C00730-FC45-4636-97B5-79CB19DF63E6}" srcOrd="1" destOrd="0" presId="urn:microsoft.com/office/officeart/2005/8/layout/vList3"/>
    <dgm:cxn modelId="{139B7C02-8185-4CC8-AD75-B3CE91260B82}" type="presParOf" srcId="{1480D61A-8A70-425A-A6E1-D59CF9E77FE8}" destId="{ED158D40-5F32-4E9A-B6F5-AB3C7ECED851}" srcOrd="5" destOrd="0" presId="urn:microsoft.com/office/officeart/2005/8/layout/vList3"/>
    <dgm:cxn modelId="{0F041EDD-6D9C-4E77-81F9-7F93394CB9B3}" type="presParOf" srcId="{1480D61A-8A70-425A-A6E1-D59CF9E77FE8}" destId="{7C8C6175-CBA1-411B-A12C-BAF60AEFAF16}" srcOrd="6" destOrd="0" presId="urn:microsoft.com/office/officeart/2005/8/layout/vList3"/>
    <dgm:cxn modelId="{16C2BFCE-C319-4584-A662-D304FFD771D8}" type="presParOf" srcId="{7C8C6175-CBA1-411B-A12C-BAF60AEFAF16}" destId="{3F52BD15-CEDD-4D7F-975C-100BF21F574E}" srcOrd="0" destOrd="0" presId="urn:microsoft.com/office/officeart/2005/8/layout/vList3"/>
    <dgm:cxn modelId="{B35D3339-2713-4D91-B9E1-38EEC92F6750}" type="presParOf" srcId="{7C8C6175-CBA1-411B-A12C-BAF60AEFAF16}" destId="{DDF3F04F-7222-4493-BA28-6966CAB95494}" srcOrd="1" destOrd="0" presId="urn:microsoft.com/office/officeart/2005/8/layout/vList3"/>
    <dgm:cxn modelId="{170D6833-6D1C-4A18-99D7-068C5045CD4E}" type="presParOf" srcId="{1480D61A-8A70-425A-A6E1-D59CF9E77FE8}" destId="{E03E5847-FC7C-495A-9DBB-77620094A8E3}" srcOrd="7" destOrd="0" presId="urn:microsoft.com/office/officeart/2005/8/layout/vList3"/>
    <dgm:cxn modelId="{54D978F2-9C49-42E3-A136-DB86F9386909}" type="presParOf" srcId="{1480D61A-8A70-425A-A6E1-D59CF9E77FE8}" destId="{EEE214FC-4934-43E9-86E2-CD165F122CED}" srcOrd="8" destOrd="0" presId="urn:microsoft.com/office/officeart/2005/8/layout/vList3"/>
    <dgm:cxn modelId="{0605BFA4-6245-40F4-BE92-8B17EDFA31F4}" type="presParOf" srcId="{EEE214FC-4934-43E9-86E2-CD165F122CED}" destId="{49B5633E-CA32-48C7-8053-B69729D35DB7}" srcOrd="0" destOrd="0" presId="urn:microsoft.com/office/officeart/2005/8/layout/vList3"/>
    <dgm:cxn modelId="{873DBA7A-BE9D-44B2-BE6F-0B9B80F4F3C0}" type="presParOf" srcId="{EEE214FC-4934-43E9-86E2-CD165F122CED}" destId="{23E49DA1-8379-48B2-A1D7-04367FE586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AC12B-16BD-4991-99D0-D34E0AEEC1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325C1-31F9-4BC4-93C3-27EB04826D6A}">
      <dgm:prSet custT="1"/>
      <dgm:spPr/>
      <dgm:t>
        <a:bodyPr/>
        <a:lstStyle/>
        <a:p>
          <a:pPr algn="l"/>
          <a:r>
            <a:rPr lang="en-US" sz="2000" dirty="0">
              <a:solidFill>
                <a:srgbClr val="002060"/>
              </a:solidFill>
            </a:rPr>
            <a:t>Studies/Knowledge products</a:t>
          </a:r>
        </a:p>
      </dgm:t>
    </dgm:pt>
    <dgm:pt modelId="{2DACD513-EE8A-4E56-918C-461FEB5738C3}" type="parTrans" cxnId="{66EFBB5E-66E4-43E3-9F15-E612F1B35D48}">
      <dgm:prSet/>
      <dgm:spPr/>
      <dgm:t>
        <a:bodyPr/>
        <a:lstStyle/>
        <a:p>
          <a:endParaRPr lang="en-US"/>
        </a:p>
      </dgm:t>
    </dgm:pt>
    <dgm:pt modelId="{536EAC9D-4445-44AA-B98A-5ABCAC14778A}" type="sibTrans" cxnId="{66EFBB5E-66E4-43E3-9F15-E612F1B35D48}">
      <dgm:prSet/>
      <dgm:spPr/>
      <dgm:t>
        <a:bodyPr/>
        <a:lstStyle/>
        <a:p>
          <a:endParaRPr lang="en-US"/>
        </a:p>
      </dgm:t>
    </dgm:pt>
    <dgm:pt modelId="{1480D61A-8A70-425A-A6E1-D59CF9E77FE8}" type="pres">
      <dgm:prSet presAssocID="{E46AC12B-16BD-4991-99D0-D34E0AEEC1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5BA91-0E13-4C6F-8201-93236C9B3C32}" type="pres">
      <dgm:prSet presAssocID="{1AF325C1-31F9-4BC4-93C3-27EB04826D6A}" presName="composite" presStyleCnt="0"/>
      <dgm:spPr/>
    </dgm:pt>
    <dgm:pt modelId="{2E8E1E9C-FF9A-4BDE-BDBD-949F6DFB6B8E}" type="pres">
      <dgm:prSet presAssocID="{1AF325C1-31F9-4BC4-93C3-27EB04826D6A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C00730-FC45-4636-97B5-79CB19DF63E6}" type="pres">
      <dgm:prSet presAssocID="{1AF325C1-31F9-4BC4-93C3-27EB04826D6A}" presName="txShp" presStyleLbl="node1" presStyleIdx="0" presStyleCnt="1" custLinFactNeighborX="2070" custLinFactNeighborY="-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230C4-A70A-49A4-879A-9B2C3B4A30E6}" type="presOf" srcId="{1AF325C1-31F9-4BC4-93C3-27EB04826D6A}" destId="{16C00730-FC45-4636-97B5-79CB19DF63E6}" srcOrd="0" destOrd="0" presId="urn:microsoft.com/office/officeart/2005/8/layout/vList3"/>
    <dgm:cxn modelId="{66EFBB5E-66E4-43E3-9F15-E612F1B35D48}" srcId="{E46AC12B-16BD-4991-99D0-D34E0AEEC17F}" destId="{1AF325C1-31F9-4BC4-93C3-27EB04826D6A}" srcOrd="0" destOrd="0" parTransId="{2DACD513-EE8A-4E56-918C-461FEB5738C3}" sibTransId="{536EAC9D-4445-44AA-B98A-5ABCAC14778A}"/>
    <dgm:cxn modelId="{79C52FBF-5F49-490D-B211-F6D5478293F6}" type="presOf" srcId="{E46AC12B-16BD-4991-99D0-D34E0AEEC17F}" destId="{1480D61A-8A70-425A-A6E1-D59CF9E77FE8}" srcOrd="0" destOrd="0" presId="urn:microsoft.com/office/officeart/2005/8/layout/vList3"/>
    <dgm:cxn modelId="{9B1B7834-FD98-4518-8A20-BF65034A77EE}" type="presParOf" srcId="{1480D61A-8A70-425A-A6E1-D59CF9E77FE8}" destId="{FF65BA91-0E13-4C6F-8201-93236C9B3C32}" srcOrd="0" destOrd="0" presId="urn:microsoft.com/office/officeart/2005/8/layout/vList3"/>
    <dgm:cxn modelId="{AA3A819B-C94C-4594-9705-F2477E32C8E1}" type="presParOf" srcId="{FF65BA91-0E13-4C6F-8201-93236C9B3C32}" destId="{2E8E1E9C-FF9A-4BDE-BDBD-949F6DFB6B8E}" srcOrd="0" destOrd="0" presId="urn:microsoft.com/office/officeart/2005/8/layout/vList3"/>
    <dgm:cxn modelId="{3A8F666A-23A8-4A66-A2FF-4928F6351217}" type="presParOf" srcId="{FF65BA91-0E13-4C6F-8201-93236C9B3C32}" destId="{16C00730-FC45-4636-97B5-79CB19DF63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57655B-D30C-476E-89A9-7CE77A1EF426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993458-6A3E-495F-A780-24829BB87DCE}">
      <dgm:prSet phldrT="[Text]"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Firm plan to achieve targets in time bound manner</a:t>
          </a:r>
          <a:endParaRPr lang="en-US" dirty="0">
            <a:solidFill>
              <a:srgbClr val="002060"/>
            </a:solidFill>
          </a:endParaRPr>
        </a:p>
      </dgm:t>
    </dgm:pt>
    <dgm:pt modelId="{58777BF5-D372-4B6F-BD27-D93BEA08D6B2}" type="parTrans" cxnId="{35A0DEA4-A9DB-4032-95E3-AFDADC37B5EE}">
      <dgm:prSet/>
      <dgm:spPr/>
      <dgm:t>
        <a:bodyPr/>
        <a:lstStyle/>
        <a:p>
          <a:endParaRPr lang="en-US"/>
        </a:p>
      </dgm:t>
    </dgm:pt>
    <dgm:pt modelId="{24C54A3E-5759-4999-8D4A-6B58C8DF85A9}" type="sibTrans" cxnId="{35A0DEA4-A9DB-4032-95E3-AFDADC37B5EE}">
      <dgm:prSet/>
      <dgm:spPr/>
      <dgm:t>
        <a:bodyPr/>
        <a:lstStyle/>
        <a:p>
          <a:endParaRPr lang="en-US"/>
        </a:p>
      </dgm:t>
    </dgm:pt>
    <dgm:pt modelId="{6D5B9AC9-43C8-4582-AB29-8D0A47875952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Improvement in data quality and regular updating in centralized database</a:t>
          </a:r>
          <a:endParaRPr lang="en-US" dirty="0">
            <a:solidFill>
              <a:srgbClr val="002060"/>
            </a:solidFill>
          </a:endParaRPr>
        </a:p>
      </dgm:t>
    </dgm:pt>
    <dgm:pt modelId="{61DD3910-7BD0-441B-9BEB-54E01C4E89B8}" type="parTrans" cxnId="{1785CF0E-FA5C-4C73-9C45-95E633CF32DC}">
      <dgm:prSet/>
      <dgm:spPr/>
      <dgm:t>
        <a:bodyPr/>
        <a:lstStyle/>
        <a:p>
          <a:endParaRPr lang="en-US"/>
        </a:p>
      </dgm:t>
    </dgm:pt>
    <dgm:pt modelId="{B3353155-607D-4EA1-8026-6C984C90F2B1}" type="sibTrans" cxnId="{1785CF0E-FA5C-4C73-9C45-95E633CF32DC}">
      <dgm:prSet/>
      <dgm:spPr/>
      <dgm:t>
        <a:bodyPr/>
        <a:lstStyle/>
        <a:p>
          <a:endParaRPr lang="en-US"/>
        </a:p>
      </dgm:t>
    </dgm:pt>
    <dgm:pt modelId="{96A937C3-73F0-443A-9619-92B2DDAA6C93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Early operationalization of data centers – IT Infra and deployment of relevant manpower </a:t>
          </a:r>
          <a:endParaRPr lang="en-US" dirty="0">
            <a:solidFill>
              <a:srgbClr val="002060"/>
            </a:solidFill>
          </a:endParaRPr>
        </a:p>
      </dgm:t>
    </dgm:pt>
    <dgm:pt modelId="{D8FC837B-8100-450E-88BA-1B7397F19ADC}" type="parTrans" cxnId="{53D4A3B4-10CD-4B4F-B9F1-84DE569F0E1B}">
      <dgm:prSet/>
      <dgm:spPr/>
      <dgm:t>
        <a:bodyPr/>
        <a:lstStyle/>
        <a:p>
          <a:endParaRPr lang="en-US"/>
        </a:p>
      </dgm:t>
    </dgm:pt>
    <dgm:pt modelId="{8ACD2935-A5F9-483F-AE9A-9F67B970EED5}" type="sibTrans" cxnId="{53D4A3B4-10CD-4B4F-B9F1-84DE569F0E1B}">
      <dgm:prSet/>
      <dgm:spPr/>
      <dgm:t>
        <a:bodyPr/>
        <a:lstStyle/>
        <a:p>
          <a:endParaRPr lang="en-US"/>
        </a:p>
      </dgm:t>
    </dgm:pt>
    <dgm:pt modelId="{08606768-D795-4E55-8A09-B6334386FEBF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Establishment of State Water Informatics Centre in close coordination with NWIC</a:t>
          </a:r>
          <a:endParaRPr lang="en-US" dirty="0">
            <a:solidFill>
              <a:srgbClr val="002060"/>
            </a:solidFill>
          </a:endParaRPr>
        </a:p>
      </dgm:t>
    </dgm:pt>
    <dgm:pt modelId="{8181C767-CC6A-441A-A6B1-2959A023B309}" type="parTrans" cxnId="{AE0EB63D-5DDF-484E-91AB-8015B75BB89B}">
      <dgm:prSet/>
      <dgm:spPr/>
      <dgm:t>
        <a:bodyPr/>
        <a:lstStyle/>
        <a:p>
          <a:endParaRPr lang="en-US"/>
        </a:p>
      </dgm:t>
    </dgm:pt>
    <dgm:pt modelId="{83E62D33-2CA5-4687-A7CA-5A68AA42DFD0}" type="sibTrans" cxnId="{AE0EB63D-5DDF-484E-91AB-8015B75BB89B}">
      <dgm:prSet/>
      <dgm:spPr/>
      <dgm:t>
        <a:bodyPr/>
        <a:lstStyle/>
        <a:p>
          <a:endParaRPr lang="en-US"/>
        </a:p>
      </dgm:t>
    </dgm:pt>
    <dgm:pt modelId="{860E40D7-10A5-4B12-BB1B-65BEBC51C826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Enrichment of information required for IWCIMS and State WRIS</a:t>
          </a:r>
          <a:endParaRPr lang="en-US" dirty="0">
            <a:solidFill>
              <a:srgbClr val="002060"/>
            </a:solidFill>
          </a:endParaRPr>
        </a:p>
      </dgm:t>
    </dgm:pt>
    <dgm:pt modelId="{D7639B99-3BFA-42D1-86EB-D5BF3C83BFD1}" type="parTrans" cxnId="{AE812760-688A-403A-A195-90B81A02CB4B}">
      <dgm:prSet/>
      <dgm:spPr/>
      <dgm:t>
        <a:bodyPr/>
        <a:lstStyle/>
        <a:p>
          <a:endParaRPr lang="en-US"/>
        </a:p>
      </dgm:t>
    </dgm:pt>
    <dgm:pt modelId="{8C07127C-70DC-47C3-9FAA-4A5A19FC36AD}" type="sibTrans" cxnId="{AE812760-688A-403A-A195-90B81A02CB4B}">
      <dgm:prSet/>
      <dgm:spPr/>
      <dgm:t>
        <a:bodyPr/>
        <a:lstStyle/>
        <a:p>
          <a:endParaRPr lang="en-US"/>
        </a:p>
      </dgm:t>
    </dgm:pt>
    <dgm:pt modelId="{2B37BCF1-DFC0-4DD2-B0D7-FC4D4486F8D6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Effective utilisation of assets created under NHP &amp; to establish mechanism for maintenance of these assets beyond NHP </a:t>
          </a:r>
          <a:endParaRPr lang="en-US" dirty="0">
            <a:solidFill>
              <a:srgbClr val="002060"/>
            </a:solidFill>
          </a:endParaRPr>
        </a:p>
      </dgm:t>
    </dgm:pt>
    <dgm:pt modelId="{38C47A99-9CDA-4877-9D3E-B2D6298F939B}" type="parTrans" cxnId="{6CD7FC6E-B56E-438F-B87C-5ADF19466109}">
      <dgm:prSet/>
      <dgm:spPr/>
      <dgm:t>
        <a:bodyPr/>
        <a:lstStyle/>
        <a:p>
          <a:endParaRPr lang="en-US"/>
        </a:p>
      </dgm:t>
    </dgm:pt>
    <dgm:pt modelId="{AE2769A8-4B70-470C-BC9C-1A0208FB5565}" type="sibTrans" cxnId="{6CD7FC6E-B56E-438F-B87C-5ADF19466109}">
      <dgm:prSet/>
      <dgm:spPr/>
      <dgm:t>
        <a:bodyPr/>
        <a:lstStyle/>
        <a:p>
          <a:endParaRPr lang="en-US"/>
        </a:p>
      </dgm:t>
    </dgm:pt>
    <dgm:pt modelId="{C8BEAB30-E24D-48E9-AA31-5C4476D5DB80}" type="pres">
      <dgm:prSet presAssocID="{A757655B-D30C-476E-89A9-7CE77A1EF4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87F0C-BAC6-4C9E-BAC5-61C6E8196E2D}" type="pres">
      <dgm:prSet presAssocID="{1F993458-6A3E-495F-A780-24829BB87DCE}" presName="parentText" presStyleLbl="node1" presStyleIdx="0" presStyleCnt="6" custLinFactNeighborX="-265" custLinFactNeighborY="88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8B5F2-0128-4EC8-BABA-5704F817949A}" type="pres">
      <dgm:prSet presAssocID="{24C54A3E-5759-4999-8D4A-6B58C8DF85A9}" presName="spacer" presStyleCnt="0"/>
      <dgm:spPr/>
    </dgm:pt>
    <dgm:pt modelId="{C3B212B6-DD87-4064-8BBB-72E2887B1319}" type="pres">
      <dgm:prSet presAssocID="{6D5B9AC9-43C8-4582-AB29-8D0A47875952}" presName="parentText" presStyleLbl="node1" presStyleIdx="1" presStyleCnt="6" custLinFactNeighborX="-265" custLinFactNeighborY="88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E09E0-B7DB-4D70-8D98-6DED60EE4044}" type="pres">
      <dgm:prSet presAssocID="{B3353155-607D-4EA1-8026-6C984C90F2B1}" presName="spacer" presStyleCnt="0"/>
      <dgm:spPr/>
    </dgm:pt>
    <dgm:pt modelId="{E4D7BA9D-4FD2-4F84-9971-1DC3B59AB728}" type="pres">
      <dgm:prSet presAssocID="{96A937C3-73F0-443A-9619-92B2DDAA6C93}" presName="parentText" presStyleLbl="node1" presStyleIdx="2" presStyleCnt="6" custLinFactNeighborX="-265" custLinFactNeighborY="88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AFB01-4FB0-4F3E-8864-EBF36DE98D1E}" type="pres">
      <dgm:prSet presAssocID="{8ACD2935-A5F9-483F-AE9A-9F67B970EED5}" presName="spacer" presStyleCnt="0"/>
      <dgm:spPr/>
    </dgm:pt>
    <dgm:pt modelId="{2D1DEDE9-ED3D-47E9-A12F-B1AA5B92B7A7}" type="pres">
      <dgm:prSet presAssocID="{08606768-D795-4E55-8A09-B6334386FEBF}" presName="parentText" presStyleLbl="node1" presStyleIdx="3" presStyleCnt="6" custLinFactNeighborX="-265" custLinFactNeighborY="88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69B32-2B06-4AB8-A60D-DF8ED60AE83F}" type="pres">
      <dgm:prSet presAssocID="{83E62D33-2CA5-4687-A7CA-5A68AA42DFD0}" presName="spacer" presStyleCnt="0"/>
      <dgm:spPr/>
    </dgm:pt>
    <dgm:pt modelId="{0648BB3D-B65C-4AB1-BBCE-AF18F3496E3D}" type="pres">
      <dgm:prSet presAssocID="{860E40D7-10A5-4B12-BB1B-65BEBC51C826}" presName="parentText" presStyleLbl="node1" presStyleIdx="4" presStyleCnt="6" custLinFactNeighborX="-265" custLinFactNeighborY="88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FAE72-DB49-4A79-9C57-B75A8B1AB6A6}" type="pres">
      <dgm:prSet presAssocID="{8C07127C-70DC-47C3-9FAA-4A5A19FC36AD}" presName="spacer" presStyleCnt="0"/>
      <dgm:spPr/>
    </dgm:pt>
    <dgm:pt modelId="{BB3DDD64-5FD1-4FD0-9DB6-380862DEC5DE}" type="pres">
      <dgm:prSet presAssocID="{2B37BCF1-DFC0-4DD2-B0D7-FC4D4486F8D6}" presName="parentText" presStyleLbl="node1" presStyleIdx="5" presStyleCnt="6" custLinFactNeighborX="-265" custLinFactNeighborY="88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12760-688A-403A-A195-90B81A02CB4B}" srcId="{A757655B-D30C-476E-89A9-7CE77A1EF426}" destId="{860E40D7-10A5-4B12-BB1B-65BEBC51C826}" srcOrd="4" destOrd="0" parTransId="{D7639B99-3BFA-42D1-86EB-D5BF3C83BFD1}" sibTransId="{8C07127C-70DC-47C3-9FAA-4A5A19FC36AD}"/>
    <dgm:cxn modelId="{35A0DEA4-A9DB-4032-95E3-AFDADC37B5EE}" srcId="{A757655B-D30C-476E-89A9-7CE77A1EF426}" destId="{1F993458-6A3E-495F-A780-24829BB87DCE}" srcOrd="0" destOrd="0" parTransId="{58777BF5-D372-4B6F-BD27-D93BEA08D6B2}" sibTransId="{24C54A3E-5759-4999-8D4A-6B58C8DF85A9}"/>
    <dgm:cxn modelId="{EFAE71DA-89D3-4FEC-8A24-68469027FD70}" type="presOf" srcId="{08606768-D795-4E55-8A09-B6334386FEBF}" destId="{2D1DEDE9-ED3D-47E9-A12F-B1AA5B92B7A7}" srcOrd="0" destOrd="0" presId="urn:microsoft.com/office/officeart/2005/8/layout/vList2"/>
    <dgm:cxn modelId="{A9C2A115-07AA-4A5A-BC9D-4E6734987541}" type="presOf" srcId="{A757655B-D30C-476E-89A9-7CE77A1EF426}" destId="{C8BEAB30-E24D-48E9-AA31-5C4476D5DB80}" srcOrd="0" destOrd="0" presId="urn:microsoft.com/office/officeart/2005/8/layout/vList2"/>
    <dgm:cxn modelId="{8EBD86CD-D83E-43EF-A4C5-3EC4A99D48EC}" type="presOf" srcId="{1F993458-6A3E-495F-A780-24829BB87DCE}" destId="{F5787F0C-BAC6-4C9E-BAC5-61C6E8196E2D}" srcOrd="0" destOrd="0" presId="urn:microsoft.com/office/officeart/2005/8/layout/vList2"/>
    <dgm:cxn modelId="{6CD7FC6E-B56E-438F-B87C-5ADF19466109}" srcId="{A757655B-D30C-476E-89A9-7CE77A1EF426}" destId="{2B37BCF1-DFC0-4DD2-B0D7-FC4D4486F8D6}" srcOrd="5" destOrd="0" parTransId="{38C47A99-9CDA-4877-9D3E-B2D6298F939B}" sibTransId="{AE2769A8-4B70-470C-BC9C-1A0208FB5565}"/>
    <dgm:cxn modelId="{66962DFC-2C44-412B-9455-79307C735377}" type="presOf" srcId="{6D5B9AC9-43C8-4582-AB29-8D0A47875952}" destId="{C3B212B6-DD87-4064-8BBB-72E2887B1319}" srcOrd="0" destOrd="0" presId="urn:microsoft.com/office/officeart/2005/8/layout/vList2"/>
    <dgm:cxn modelId="{24559595-6C9E-46E6-9771-0FCA56470093}" type="presOf" srcId="{860E40D7-10A5-4B12-BB1B-65BEBC51C826}" destId="{0648BB3D-B65C-4AB1-BBCE-AF18F3496E3D}" srcOrd="0" destOrd="0" presId="urn:microsoft.com/office/officeart/2005/8/layout/vList2"/>
    <dgm:cxn modelId="{DA996980-1C3F-4CC1-9CDA-3A9EB4F060EE}" type="presOf" srcId="{2B37BCF1-DFC0-4DD2-B0D7-FC4D4486F8D6}" destId="{BB3DDD64-5FD1-4FD0-9DB6-380862DEC5DE}" srcOrd="0" destOrd="0" presId="urn:microsoft.com/office/officeart/2005/8/layout/vList2"/>
    <dgm:cxn modelId="{1785CF0E-FA5C-4C73-9C45-95E633CF32DC}" srcId="{A757655B-D30C-476E-89A9-7CE77A1EF426}" destId="{6D5B9AC9-43C8-4582-AB29-8D0A47875952}" srcOrd="1" destOrd="0" parTransId="{61DD3910-7BD0-441B-9BEB-54E01C4E89B8}" sibTransId="{B3353155-607D-4EA1-8026-6C984C90F2B1}"/>
    <dgm:cxn modelId="{D13261C4-90C7-4EA6-B2C8-9AA4DCAA5B76}" type="presOf" srcId="{96A937C3-73F0-443A-9619-92B2DDAA6C93}" destId="{E4D7BA9D-4FD2-4F84-9971-1DC3B59AB728}" srcOrd="0" destOrd="0" presId="urn:microsoft.com/office/officeart/2005/8/layout/vList2"/>
    <dgm:cxn modelId="{53D4A3B4-10CD-4B4F-B9F1-84DE569F0E1B}" srcId="{A757655B-D30C-476E-89A9-7CE77A1EF426}" destId="{96A937C3-73F0-443A-9619-92B2DDAA6C93}" srcOrd="2" destOrd="0" parTransId="{D8FC837B-8100-450E-88BA-1B7397F19ADC}" sibTransId="{8ACD2935-A5F9-483F-AE9A-9F67B970EED5}"/>
    <dgm:cxn modelId="{AE0EB63D-5DDF-484E-91AB-8015B75BB89B}" srcId="{A757655B-D30C-476E-89A9-7CE77A1EF426}" destId="{08606768-D795-4E55-8A09-B6334386FEBF}" srcOrd="3" destOrd="0" parTransId="{8181C767-CC6A-441A-A6B1-2959A023B309}" sibTransId="{83E62D33-2CA5-4687-A7CA-5A68AA42DFD0}"/>
    <dgm:cxn modelId="{C88892BB-FF2A-450F-A3CB-06453977BC99}" type="presParOf" srcId="{C8BEAB30-E24D-48E9-AA31-5C4476D5DB80}" destId="{F5787F0C-BAC6-4C9E-BAC5-61C6E8196E2D}" srcOrd="0" destOrd="0" presId="urn:microsoft.com/office/officeart/2005/8/layout/vList2"/>
    <dgm:cxn modelId="{3A948463-1DE4-4EDF-BB50-93C9F3600447}" type="presParOf" srcId="{C8BEAB30-E24D-48E9-AA31-5C4476D5DB80}" destId="{4E98B5F2-0128-4EC8-BABA-5704F817949A}" srcOrd="1" destOrd="0" presId="urn:microsoft.com/office/officeart/2005/8/layout/vList2"/>
    <dgm:cxn modelId="{C540C20E-1F55-4279-9FB5-9F5F523E89CF}" type="presParOf" srcId="{C8BEAB30-E24D-48E9-AA31-5C4476D5DB80}" destId="{C3B212B6-DD87-4064-8BBB-72E2887B1319}" srcOrd="2" destOrd="0" presId="urn:microsoft.com/office/officeart/2005/8/layout/vList2"/>
    <dgm:cxn modelId="{897279E0-305F-4A50-B860-A37C22762B89}" type="presParOf" srcId="{C8BEAB30-E24D-48E9-AA31-5C4476D5DB80}" destId="{6C5E09E0-B7DB-4D70-8D98-6DED60EE4044}" srcOrd="3" destOrd="0" presId="urn:microsoft.com/office/officeart/2005/8/layout/vList2"/>
    <dgm:cxn modelId="{41BCED13-0823-4841-832D-56D83D5A7066}" type="presParOf" srcId="{C8BEAB30-E24D-48E9-AA31-5C4476D5DB80}" destId="{E4D7BA9D-4FD2-4F84-9971-1DC3B59AB728}" srcOrd="4" destOrd="0" presId="urn:microsoft.com/office/officeart/2005/8/layout/vList2"/>
    <dgm:cxn modelId="{B03A0AB3-D987-4FBB-B244-F0A75B126254}" type="presParOf" srcId="{C8BEAB30-E24D-48E9-AA31-5C4476D5DB80}" destId="{3FBAFB01-4FB0-4F3E-8864-EBF36DE98D1E}" srcOrd="5" destOrd="0" presId="urn:microsoft.com/office/officeart/2005/8/layout/vList2"/>
    <dgm:cxn modelId="{608AD7FF-A1B9-496E-8E54-0B39E45884A9}" type="presParOf" srcId="{C8BEAB30-E24D-48E9-AA31-5C4476D5DB80}" destId="{2D1DEDE9-ED3D-47E9-A12F-B1AA5B92B7A7}" srcOrd="6" destOrd="0" presId="urn:microsoft.com/office/officeart/2005/8/layout/vList2"/>
    <dgm:cxn modelId="{5D021960-9318-44C4-B17D-F834A76F914D}" type="presParOf" srcId="{C8BEAB30-E24D-48E9-AA31-5C4476D5DB80}" destId="{DA569B32-2B06-4AB8-A60D-DF8ED60AE83F}" srcOrd="7" destOrd="0" presId="urn:microsoft.com/office/officeart/2005/8/layout/vList2"/>
    <dgm:cxn modelId="{02C35867-971D-49F3-A154-08E976D23843}" type="presParOf" srcId="{C8BEAB30-E24D-48E9-AA31-5C4476D5DB80}" destId="{0648BB3D-B65C-4AB1-BBCE-AF18F3496E3D}" srcOrd="8" destOrd="0" presId="urn:microsoft.com/office/officeart/2005/8/layout/vList2"/>
    <dgm:cxn modelId="{F8A144AA-2EA1-455D-8D96-3FEC1FAB6A14}" type="presParOf" srcId="{C8BEAB30-E24D-48E9-AA31-5C4476D5DB80}" destId="{66CFAE72-DB49-4A79-9C57-B75A8B1AB6A6}" srcOrd="9" destOrd="0" presId="urn:microsoft.com/office/officeart/2005/8/layout/vList2"/>
    <dgm:cxn modelId="{4DBBA015-C9F9-4E1E-8837-14DCCB525C9D}" type="presParOf" srcId="{C8BEAB30-E24D-48E9-AA31-5C4476D5DB80}" destId="{BB3DDD64-5FD1-4FD0-9DB6-380862DEC5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83207-8CB5-4C6E-8F35-82D17689D774}">
      <dsp:nvSpPr>
        <dsp:cNvPr id="0" name=""/>
        <dsp:cNvSpPr/>
      </dsp:nvSpPr>
      <dsp:spPr>
        <a:xfrm>
          <a:off x="0" y="9939"/>
          <a:ext cx="10893214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Non availability of high frequency data required for extreme event design &amp; management 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2898" y="42837"/>
        <a:ext cx="10827418" cy="608124"/>
      </dsp:txXfrm>
    </dsp:sp>
    <dsp:sp modelId="{44C04CBB-96DE-4578-99CB-DFF175F9FFA1}">
      <dsp:nvSpPr>
        <dsp:cNvPr id="0" name=""/>
        <dsp:cNvSpPr/>
      </dsp:nvSpPr>
      <dsp:spPr>
        <a:xfrm>
          <a:off x="0" y="787539"/>
          <a:ext cx="10893214" cy="673920"/>
        </a:xfrm>
        <a:prstGeom prst="roundRect">
          <a:avLst/>
        </a:prstGeom>
        <a:solidFill>
          <a:schemeClr val="accent2">
            <a:hueOff val="529420"/>
            <a:satOff val="8586"/>
            <a:lumOff val="4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Dependence on manual monitoring system reeling with man power shortage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2898" y="820437"/>
        <a:ext cx="10827418" cy="608124"/>
      </dsp:txXfrm>
    </dsp:sp>
    <dsp:sp modelId="{F4B364B8-3F5F-4B4E-82E5-4C3BA0CA5DEA}">
      <dsp:nvSpPr>
        <dsp:cNvPr id="0" name=""/>
        <dsp:cNvSpPr/>
      </dsp:nvSpPr>
      <dsp:spPr>
        <a:xfrm>
          <a:off x="0" y="1565139"/>
          <a:ext cx="10893214" cy="673920"/>
        </a:xfrm>
        <a:prstGeom prst="roundRect">
          <a:avLst/>
        </a:prstGeom>
        <a:solidFill>
          <a:schemeClr val="accent2">
            <a:hueOff val="1058840"/>
            <a:satOff val="17171"/>
            <a:lumOff val="8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Dependence on cost prohibitive imported technology  and equipment </a:t>
          </a:r>
        </a:p>
      </dsp:txBody>
      <dsp:txXfrm>
        <a:off x="32898" y="1598037"/>
        <a:ext cx="10827418" cy="608124"/>
      </dsp:txXfrm>
    </dsp:sp>
    <dsp:sp modelId="{7BF30F1C-1433-43A6-BD6F-592E64840843}">
      <dsp:nvSpPr>
        <dsp:cNvPr id="0" name=""/>
        <dsp:cNvSpPr/>
      </dsp:nvSpPr>
      <dsp:spPr>
        <a:xfrm>
          <a:off x="0" y="2342739"/>
          <a:ext cx="10893214" cy="673920"/>
        </a:xfrm>
        <a:prstGeom prst="roundRect">
          <a:avLst/>
        </a:prstGeom>
        <a:solidFill>
          <a:schemeClr val="accent2">
            <a:hueOff val="1588259"/>
            <a:satOff val="25757"/>
            <a:lumOff val="1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Latency in availability of data 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2898" y="2375637"/>
        <a:ext cx="10827418" cy="608124"/>
      </dsp:txXfrm>
    </dsp:sp>
    <dsp:sp modelId="{8C34E238-CD09-44CE-8511-3A8E3550D1A9}">
      <dsp:nvSpPr>
        <dsp:cNvPr id="0" name=""/>
        <dsp:cNvSpPr/>
      </dsp:nvSpPr>
      <dsp:spPr>
        <a:xfrm>
          <a:off x="0" y="3120339"/>
          <a:ext cx="10893214" cy="673920"/>
        </a:xfrm>
        <a:prstGeom prst="roundRect">
          <a:avLst/>
        </a:prstGeom>
        <a:solidFill>
          <a:schemeClr val="accent2">
            <a:hueOff val="2117679"/>
            <a:satOff val="34343"/>
            <a:lumOff val="16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Availability of Data in various formats from various sources</a:t>
          </a:r>
        </a:p>
      </dsp:txBody>
      <dsp:txXfrm>
        <a:off x="32898" y="3153237"/>
        <a:ext cx="10827418" cy="608124"/>
      </dsp:txXfrm>
    </dsp:sp>
    <dsp:sp modelId="{D1180ABE-A9F5-4027-AF17-0303FEE1A57B}">
      <dsp:nvSpPr>
        <dsp:cNvPr id="0" name=""/>
        <dsp:cNvSpPr/>
      </dsp:nvSpPr>
      <dsp:spPr>
        <a:xfrm>
          <a:off x="0" y="3897939"/>
          <a:ext cx="10893214" cy="673920"/>
        </a:xfrm>
        <a:prstGeom prst="roundRect">
          <a:avLst/>
        </a:prstGeom>
        <a:solidFill>
          <a:schemeClr val="accent2">
            <a:hueOff val="2647099"/>
            <a:satOff val="42928"/>
            <a:lumOff val="21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Absence of centralised data base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2898" y="3930837"/>
        <a:ext cx="10827418" cy="608124"/>
      </dsp:txXfrm>
    </dsp:sp>
    <dsp:sp modelId="{6FDF6A6C-B72F-41DE-9C4C-62D86C00E4AB}">
      <dsp:nvSpPr>
        <dsp:cNvPr id="0" name=""/>
        <dsp:cNvSpPr/>
      </dsp:nvSpPr>
      <dsp:spPr>
        <a:xfrm>
          <a:off x="0" y="4675539"/>
          <a:ext cx="10893214" cy="673920"/>
        </a:xfrm>
        <a:prstGeom prst="roundRect">
          <a:avLst/>
        </a:prstGeom>
        <a:solidFill>
          <a:schemeClr val="accent2">
            <a:hueOff val="3176519"/>
            <a:satOff val="51514"/>
            <a:lumOff val="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Absence of  water data in public domain in India 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2898" y="4708437"/>
        <a:ext cx="10827418" cy="60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F40C1-8C14-41E6-AC78-EA1281D2E634}">
      <dsp:nvSpPr>
        <dsp:cNvPr id="0" name=""/>
        <dsp:cNvSpPr/>
      </dsp:nvSpPr>
      <dsp:spPr>
        <a:xfrm>
          <a:off x="0" y="16213"/>
          <a:ext cx="10673080" cy="692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Non sharing of data 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3812" y="50025"/>
        <a:ext cx="10605456" cy="625016"/>
      </dsp:txXfrm>
    </dsp:sp>
    <dsp:sp modelId="{0E56B228-EC3D-4BE5-AE71-09613D9ABC7B}">
      <dsp:nvSpPr>
        <dsp:cNvPr id="0" name=""/>
        <dsp:cNvSpPr/>
      </dsp:nvSpPr>
      <dsp:spPr>
        <a:xfrm>
          <a:off x="0" y="815413"/>
          <a:ext cx="10673080" cy="692640"/>
        </a:xfrm>
        <a:prstGeom prst="roundRect">
          <a:avLst/>
        </a:prstGeom>
        <a:solidFill>
          <a:schemeClr val="accent2">
            <a:hueOff val="529420"/>
            <a:satOff val="8586"/>
            <a:lumOff val="4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Management of Water based on administrative units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3812" y="849225"/>
        <a:ext cx="10605456" cy="625016"/>
      </dsp:txXfrm>
    </dsp:sp>
    <dsp:sp modelId="{715966AE-02D0-4EA1-9BC3-FCAD92B53440}">
      <dsp:nvSpPr>
        <dsp:cNvPr id="0" name=""/>
        <dsp:cNvSpPr/>
      </dsp:nvSpPr>
      <dsp:spPr>
        <a:xfrm>
          <a:off x="0" y="1614613"/>
          <a:ext cx="10673080" cy="692640"/>
        </a:xfrm>
        <a:prstGeom prst="roundRect">
          <a:avLst/>
        </a:prstGeom>
        <a:solidFill>
          <a:schemeClr val="accent2">
            <a:hueOff val="1058840"/>
            <a:satOff val="17171"/>
            <a:lumOff val="8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Limited  use of space technologies in water resources management 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3812" y="1648425"/>
        <a:ext cx="10605456" cy="625016"/>
      </dsp:txXfrm>
    </dsp:sp>
    <dsp:sp modelId="{A00FB73A-F214-45F0-97FB-EEFF2451415A}">
      <dsp:nvSpPr>
        <dsp:cNvPr id="0" name=""/>
        <dsp:cNvSpPr/>
      </dsp:nvSpPr>
      <dsp:spPr>
        <a:xfrm>
          <a:off x="0" y="2413813"/>
          <a:ext cx="10673080" cy="692640"/>
        </a:xfrm>
        <a:prstGeom prst="roundRect">
          <a:avLst/>
        </a:prstGeom>
        <a:solidFill>
          <a:schemeClr val="accent2">
            <a:hueOff val="1588259"/>
            <a:satOff val="25757"/>
            <a:lumOff val="1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Lack of capacity to use modern analytical tools required for informed decision making 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3812" y="2447625"/>
        <a:ext cx="10605456" cy="625016"/>
      </dsp:txXfrm>
    </dsp:sp>
    <dsp:sp modelId="{B2B859E6-E4D0-4BB9-814A-5F145A00FE17}">
      <dsp:nvSpPr>
        <dsp:cNvPr id="0" name=""/>
        <dsp:cNvSpPr/>
      </dsp:nvSpPr>
      <dsp:spPr>
        <a:xfrm>
          <a:off x="0" y="3213013"/>
          <a:ext cx="10673080" cy="692640"/>
        </a:xfrm>
        <a:prstGeom prst="roundRect">
          <a:avLst/>
        </a:prstGeom>
        <a:solidFill>
          <a:schemeClr val="accent2">
            <a:hueOff val="2117679"/>
            <a:satOff val="34343"/>
            <a:lumOff val="16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Limited demonstrative examples of Integrated Reservoir Operation 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3812" y="3246825"/>
        <a:ext cx="10605456" cy="625016"/>
      </dsp:txXfrm>
    </dsp:sp>
    <dsp:sp modelId="{61CA55A7-2F15-46F7-95A5-A330FBBD182C}">
      <dsp:nvSpPr>
        <dsp:cNvPr id="0" name=""/>
        <dsp:cNvSpPr/>
      </dsp:nvSpPr>
      <dsp:spPr>
        <a:xfrm>
          <a:off x="0" y="4012213"/>
          <a:ext cx="10673080" cy="692640"/>
        </a:xfrm>
        <a:prstGeom prst="roundRect">
          <a:avLst/>
        </a:prstGeom>
        <a:solidFill>
          <a:schemeClr val="accent2">
            <a:hueOff val="2647099"/>
            <a:satOff val="42928"/>
            <a:lumOff val="21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Limited understanding of river morphology associated erosion and siltation issues 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3812" y="4046025"/>
        <a:ext cx="10605456" cy="625016"/>
      </dsp:txXfrm>
    </dsp:sp>
    <dsp:sp modelId="{5BDD92A2-ECD1-43B3-9594-05459565D230}">
      <dsp:nvSpPr>
        <dsp:cNvPr id="0" name=""/>
        <dsp:cNvSpPr/>
      </dsp:nvSpPr>
      <dsp:spPr>
        <a:xfrm>
          <a:off x="0" y="4811413"/>
          <a:ext cx="10673080" cy="692640"/>
        </a:xfrm>
        <a:prstGeom prst="roundRect">
          <a:avLst/>
        </a:prstGeom>
        <a:solidFill>
          <a:schemeClr val="accent2">
            <a:hueOff val="3176519"/>
            <a:satOff val="51514"/>
            <a:lumOff val="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u="none" kern="1200" dirty="0">
              <a:solidFill>
                <a:srgbClr val="002060"/>
              </a:solidFill>
            </a:rPr>
            <a:t>Flood forecasting lead time limited to 24 hrs without likely inundation  information</a:t>
          </a:r>
          <a:endParaRPr lang="en-IN" sz="2000" kern="1200" dirty="0">
            <a:solidFill>
              <a:srgbClr val="002060"/>
            </a:solidFill>
          </a:endParaRPr>
        </a:p>
      </dsp:txBody>
      <dsp:txXfrm>
        <a:off x="33812" y="4845225"/>
        <a:ext cx="10605456" cy="625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E026-1E8E-47CE-AB46-1BA458F38C6A}">
      <dsp:nvSpPr>
        <dsp:cNvPr id="0" name=""/>
        <dsp:cNvSpPr/>
      </dsp:nvSpPr>
      <dsp:spPr>
        <a:xfrm rot="10800000">
          <a:off x="2612889" y="2373"/>
          <a:ext cx="9538691" cy="8411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2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accent3">
                  <a:lumMod val="25000"/>
                </a:schemeClr>
              </a:solidFill>
            </a:rPr>
            <a:t>Real Time Data Acquisition System (RTDAS) – </a:t>
          </a:r>
          <a:r>
            <a:rPr lang="en-IN" sz="1800" kern="1200" dirty="0">
              <a:solidFill>
                <a:srgbClr val="002060"/>
              </a:solidFill>
            </a:rPr>
            <a:t>River/ Reservoir Water Level, Ground Water level, Rainfall, Weather parameters</a:t>
          </a:r>
          <a:endParaRPr lang="en-US" sz="1800" kern="1200" dirty="0">
            <a:solidFill>
              <a:srgbClr val="002060"/>
            </a:solidFill>
          </a:endParaRPr>
        </a:p>
      </dsp:txBody>
      <dsp:txXfrm rot="10800000">
        <a:off x="2823175" y="2373"/>
        <a:ext cx="9328405" cy="841145"/>
      </dsp:txXfrm>
    </dsp:sp>
    <dsp:sp modelId="{2CFC6D59-D4F2-4840-9773-751660A06D10}">
      <dsp:nvSpPr>
        <dsp:cNvPr id="0" name=""/>
        <dsp:cNvSpPr/>
      </dsp:nvSpPr>
      <dsp:spPr>
        <a:xfrm>
          <a:off x="2192316" y="2373"/>
          <a:ext cx="841145" cy="84114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F7739-D8AC-4D99-87C9-AE5C23F8A248}">
      <dsp:nvSpPr>
        <dsp:cNvPr id="0" name=""/>
        <dsp:cNvSpPr/>
      </dsp:nvSpPr>
      <dsp:spPr>
        <a:xfrm rot="10800000">
          <a:off x="2612889" y="1066876"/>
          <a:ext cx="9538691" cy="841145"/>
        </a:xfrm>
        <a:prstGeom prst="homePlate">
          <a:avLst/>
        </a:prstGeom>
        <a:solidFill>
          <a:schemeClr val="accent2">
            <a:hueOff val="794130"/>
            <a:satOff val="12878"/>
            <a:lumOff val="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2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accent3">
                  <a:lumMod val="25000"/>
                </a:schemeClr>
              </a:solidFill>
            </a:rPr>
            <a:t>Supervisory Control and Data Acquisition (SCADA) – </a:t>
          </a:r>
          <a:r>
            <a:rPr lang="en-IN" sz="1800" kern="1200" dirty="0">
              <a:solidFill>
                <a:srgbClr val="002060"/>
              </a:solidFill>
            </a:rPr>
            <a:t>Monitoring and Operation of dams, barrages and canals on pilot basis</a:t>
          </a:r>
          <a:endParaRPr lang="en-US" sz="1800" kern="1200" dirty="0">
            <a:solidFill>
              <a:srgbClr val="002060"/>
            </a:solidFill>
          </a:endParaRPr>
        </a:p>
      </dsp:txBody>
      <dsp:txXfrm rot="10800000">
        <a:off x="2823175" y="1066876"/>
        <a:ext cx="9328405" cy="841145"/>
      </dsp:txXfrm>
    </dsp:sp>
    <dsp:sp modelId="{458F8F7A-6509-4C26-B288-9AC3FACBF73D}">
      <dsp:nvSpPr>
        <dsp:cNvPr id="0" name=""/>
        <dsp:cNvSpPr/>
      </dsp:nvSpPr>
      <dsp:spPr>
        <a:xfrm>
          <a:off x="2192316" y="1066876"/>
          <a:ext cx="841145" cy="84114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00730-FC45-4636-97B5-79CB19DF63E6}">
      <dsp:nvSpPr>
        <dsp:cNvPr id="0" name=""/>
        <dsp:cNvSpPr/>
      </dsp:nvSpPr>
      <dsp:spPr>
        <a:xfrm rot="10800000">
          <a:off x="2612889" y="2131380"/>
          <a:ext cx="9538691" cy="841145"/>
        </a:xfrm>
        <a:prstGeom prst="homePlate">
          <a:avLst/>
        </a:prstGeom>
        <a:solidFill>
          <a:schemeClr val="accent2">
            <a:hueOff val="1588259"/>
            <a:satOff val="25757"/>
            <a:lumOff val="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2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accent3">
                  <a:lumMod val="25000"/>
                </a:schemeClr>
              </a:solidFill>
            </a:rPr>
            <a:t>Purpose Driven  Studies (PDS) – </a:t>
          </a:r>
          <a:r>
            <a:rPr lang="en-IN" sz="1800" kern="1200" dirty="0">
              <a:solidFill>
                <a:srgbClr val="002060"/>
              </a:solidFill>
            </a:rPr>
            <a:t>Implementable solution to regional/ localised problems </a:t>
          </a:r>
          <a:endParaRPr lang="en-US" sz="1800" kern="1200" dirty="0">
            <a:solidFill>
              <a:srgbClr val="002060"/>
            </a:solidFill>
          </a:endParaRPr>
        </a:p>
      </dsp:txBody>
      <dsp:txXfrm rot="10800000">
        <a:off x="2823175" y="2131380"/>
        <a:ext cx="9328405" cy="841145"/>
      </dsp:txXfrm>
    </dsp:sp>
    <dsp:sp modelId="{2E8E1E9C-FF9A-4BDE-BDBD-949F6DFB6B8E}">
      <dsp:nvSpPr>
        <dsp:cNvPr id="0" name=""/>
        <dsp:cNvSpPr/>
      </dsp:nvSpPr>
      <dsp:spPr>
        <a:xfrm>
          <a:off x="2192316" y="2131380"/>
          <a:ext cx="841145" cy="84114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3F04F-7222-4493-BA28-6966CAB95494}">
      <dsp:nvSpPr>
        <dsp:cNvPr id="0" name=""/>
        <dsp:cNvSpPr/>
      </dsp:nvSpPr>
      <dsp:spPr>
        <a:xfrm rot="10800000">
          <a:off x="2612889" y="3195884"/>
          <a:ext cx="9538691" cy="841145"/>
        </a:xfrm>
        <a:prstGeom prst="homePlate">
          <a:avLst/>
        </a:prstGeom>
        <a:solidFill>
          <a:schemeClr val="accent2">
            <a:hueOff val="2382389"/>
            <a:satOff val="38635"/>
            <a:lumOff val="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2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3">
                  <a:lumMod val="25000"/>
                </a:schemeClr>
              </a:solidFill>
            </a:rPr>
            <a:t>Digital Elevation Model of various configuration, Geo Data Base, Establishment of Continuous Operating Reference Stations, Geoid models  –   </a:t>
          </a:r>
          <a:r>
            <a:rPr lang="en-US" sz="1800" kern="1200" dirty="0">
              <a:solidFill>
                <a:srgbClr val="002060"/>
              </a:solidFill>
            </a:rPr>
            <a:t>used for inundation modelling, flood plain zoning, Decision Support System </a:t>
          </a:r>
        </a:p>
      </dsp:txBody>
      <dsp:txXfrm rot="10800000">
        <a:off x="2823175" y="3195884"/>
        <a:ext cx="9328405" cy="841145"/>
      </dsp:txXfrm>
    </dsp:sp>
    <dsp:sp modelId="{3F52BD15-CEDD-4D7F-975C-100BF21F574E}">
      <dsp:nvSpPr>
        <dsp:cNvPr id="0" name=""/>
        <dsp:cNvSpPr/>
      </dsp:nvSpPr>
      <dsp:spPr>
        <a:xfrm>
          <a:off x="2192316" y="3195884"/>
          <a:ext cx="841145" cy="84114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49DA1-8379-48B2-A1D7-04367FE58640}">
      <dsp:nvSpPr>
        <dsp:cNvPr id="0" name=""/>
        <dsp:cNvSpPr/>
      </dsp:nvSpPr>
      <dsp:spPr>
        <a:xfrm rot="10800000">
          <a:off x="2612889" y="4260388"/>
          <a:ext cx="9538691" cy="841145"/>
        </a:xfrm>
        <a:prstGeom prst="homePlate">
          <a:avLst/>
        </a:prstGeom>
        <a:solidFill>
          <a:schemeClr val="accent2">
            <a:hueOff val="3176519"/>
            <a:satOff val="51514"/>
            <a:lumOff val="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2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accent3">
                  <a:lumMod val="25000"/>
                </a:schemeClr>
              </a:solidFill>
            </a:rPr>
            <a:t>State of the art Instrumentation for hydro-met observations, water quality, IT, Surveying </a:t>
          </a:r>
          <a:r>
            <a:rPr lang="en-IN" sz="1800" kern="1200" dirty="0" err="1">
              <a:solidFill>
                <a:schemeClr val="accent3">
                  <a:lumMod val="25000"/>
                </a:schemeClr>
              </a:solidFill>
            </a:rPr>
            <a:t>etc</a:t>
          </a:r>
          <a:r>
            <a:rPr lang="en-IN" sz="1800" kern="1200" dirty="0">
              <a:solidFill>
                <a:schemeClr val="accent3">
                  <a:lumMod val="25000"/>
                </a:schemeClr>
              </a:solidFill>
            </a:rPr>
            <a:t> – </a:t>
          </a:r>
          <a:r>
            <a:rPr lang="en-IN" sz="1800" kern="1200" dirty="0">
              <a:solidFill>
                <a:srgbClr val="002060"/>
              </a:solidFill>
            </a:rPr>
            <a:t>Adoption of modern technologies </a:t>
          </a:r>
          <a:endParaRPr lang="en-US" sz="1800" kern="1200" dirty="0">
            <a:solidFill>
              <a:srgbClr val="002060"/>
            </a:solidFill>
          </a:endParaRPr>
        </a:p>
      </dsp:txBody>
      <dsp:txXfrm rot="10800000">
        <a:off x="2823175" y="4260388"/>
        <a:ext cx="9328405" cy="841145"/>
      </dsp:txXfrm>
    </dsp:sp>
    <dsp:sp modelId="{49B5633E-CA32-48C7-8053-B69729D35DB7}">
      <dsp:nvSpPr>
        <dsp:cNvPr id="0" name=""/>
        <dsp:cNvSpPr/>
      </dsp:nvSpPr>
      <dsp:spPr>
        <a:xfrm>
          <a:off x="2192316" y="4260388"/>
          <a:ext cx="841145" cy="841145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00730-FC45-4636-97B5-79CB19DF63E6}">
      <dsp:nvSpPr>
        <dsp:cNvPr id="0" name=""/>
        <dsp:cNvSpPr/>
      </dsp:nvSpPr>
      <dsp:spPr>
        <a:xfrm rot="10800000">
          <a:off x="1633429" y="0"/>
          <a:ext cx="5304680" cy="7499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696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Studies/Knowledge products</a:t>
          </a:r>
        </a:p>
      </dsp:txBody>
      <dsp:txXfrm rot="10800000">
        <a:off x="1820910" y="0"/>
        <a:ext cx="5117199" cy="749925"/>
      </dsp:txXfrm>
    </dsp:sp>
    <dsp:sp modelId="{2E8E1E9C-FF9A-4BDE-BDBD-949F6DFB6B8E}">
      <dsp:nvSpPr>
        <dsp:cNvPr id="0" name=""/>
        <dsp:cNvSpPr/>
      </dsp:nvSpPr>
      <dsp:spPr>
        <a:xfrm>
          <a:off x="1148660" y="0"/>
          <a:ext cx="749925" cy="74992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87F0C-BAC6-4C9E-BAC5-61C6E8196E2D}">
      <dsp:nvSpPr>
        <dsp:cNvPr id="0" name=""/>
        <dsp:cNvSpPr/>
      </dsp:nvSpPr>
      <dsp:spPr>
        <a:xfrm>
          <a:off x="0" y="158333"/>
          <a:ext cx="9499600" cy="7605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002060"/>
              </a:solidFill>
            </a:rPr>
            <a:t>Firm plan to achieve targets in time bound manner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7125" y="195458"/>
        <a:ext cx="9425350" cy="686250"/>
      </dsp:txXfrm>
    </dsp:sp>
    <dsp:sp modelId="{C3B212B6-DD87-4064-8BBB-72E2887B1319}">
      <dsp:nvSpPr>
        <dsp:cNvPr id="0" name=""/>
        <dsp:cNvSpPr/>
      </dsp:nvSpPr>
      <dsp:spPr>
        <a:xfrm>
          <a:off x="0" y="976433"/>
          <a:ext cx="9499600" cy="7605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59655"/>
                <a:satOff val="12771"/>
                <a:lumOff val="135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159655"/>
                <a:satOff val="12771"/>
                <a:lumOff val="135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002060"/>
              </a:solidFill>
            </a:rPr>
            <a:t>Improvement in data quality and regular updating in centralized database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7125" y="1013558"/>
        <a:ext cx="9425350" cy="686250"/>
      </dsp:txXfrm>
    </dsp:sp>
    <dsp:sp modelId="{E4D7BA9D-4FD2-4F84-9971-1DC3B59AB728}">
      <dsp:nvSpPr>
        <dsp:cNvPr id="0" name=""/>
        <dsp:cNvSpPr/>
      </dsp:nvSpPr>
      <dsp:spPr>
        <a:xfrm>
          <a:off x="0" y="1794533"/>
          <a:ext cx="9499600" cy="7605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19309"/>
                <a:satOff val="25542"/>
                <a:lumOff val="270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319309"/>
                <a:satOff val="25542"/>
                <a:lumOff val="270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002060"/>
              </a:solidFill>
            </a:rPr>
            <a:t>Early operationalization of data centers – IT Infra and deployment of relevant manpower 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7125" y="1831658"/>
        <a:ext cx="9425350" cy="686250"/>
      </dsp:txXfrm>
    </dsp:sp>
    <dsp:sp modelId="{2D1DEDE9-ED3D-47E9-A12F-B1AA5B92B7A7}">
      <dsp:nvSpPr>
        <dsp:cNvPr id="0" name=""/>
        <dsp:cNvSpPr/>
      </dsp:nvSpPr>
      <dsp:spPr>
        <a:xfrm>
          <a:off x="0" y="2612633"/>
          <a:ext cx="9499600" cy="7605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478964"/>
                <a:satOff val="38313"/>
                <a:lumOff val="405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478964"/>
                <a:satOff val="38313"/>
                <a:lumOff val="405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002060"/>
              </a:solidFill>
            </a:rPr>
            <a:t>Establishment of State Water Informatics Centre in close coordination with NWIC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7125" y="2649758"/>
        <a:ext cx="9425350" cy="686250"/>
      </dsp:txXfrm>
    </dsp:sp>
    <dsp:sp modelId="{0648BB3D-B65C-4AB1-BBCE-AF18F3496E3D}">
      <dsp:nvSpPr>
        <dsp:cNvPr id="0" name=""/>
        <dsp:cNvSpPr/>
      </dsp:nvSpPr>
      <dsp:spPr>
        <a:xfrm>
          <a:off x="0" y="3430733"/>
          <a:ext cx="9499600" cy="7605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19309"/>
                <a:satOff val="25542"/>
                <a:lumOff val="270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319309"/>
                <a:satOff val="25542"/>
                <a:lumOff val="270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002060"/>
              </a:solidFill>
            </a:rPr>
            <a:t>Enrichment of information required for IWCIMS and State WRIS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7125" y="3467858"/>
        <a:ext cx="9425350" cy="686250"/>
      </dsp:txXfrm>
    </dsp:sp>
    <dsp:sp modelId="{BB3DDD64-5FD1-4FD0-9DB6-380862DEC5DE}">
      <dsp:nvSpPr>
        <dsp:cNvPr id="0" name=""/>
        <dsp:cNvSpPr/>
      </dsp:nvSpPr>
      <dsp:spPr>
        <a:xfrm>
          <a:off x="0" y="4248833"/>
          <a:ext cx="9499600" cy="7605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59655"/>
                <a:satOff val="12771"/>
                <a:lumOff val="135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159655"/>
                <a:satOff val="12771"/>
                <a:lumOff val="135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002060"/>
              </a:solidFill>
            </a:rPr>
            <a:t>Effective utilisation of assets created under NHP &amp; to establish mechanism for maintenance of these assets beyond NHP 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7125" y="4285958"/>
        <a:ext cx="9425350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0.87816</cdr:x>
      <cdr:y>0.13673</cdr:y>
    </cdr:from>
    <cdr:to>
      <cdr:x>1</cdr:x>
      <cdr:y>0.23057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48744" y="672707"/>
          <a:ext cx="67273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Tx/>
            <a:buFont typeface="Arial"/>
            <a:buNone/>
            <a:tabLst/>
            <a:defRPr/>
          </a:pPr>
          <a:r>
            <a:rPr kumimoji="0" lang="en-I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rPr>
            <a:t>till 15</a:t>
          </a:r>
          <a:r>
            <a:rPr kumimoji="0" lang="en-IN" sz="12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rPr>
            <a:t>th</a:t>
          </a:r>
          <a:r>
            <a:rPr kumimoji="0" lang="en-I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rPr>
            <a:t> June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800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2f5b6d0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e2f5b6d09d_0_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02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64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305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188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72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465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23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474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136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929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31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e50637838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e506378387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580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107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875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346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5063783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e506378387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462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5cac5256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e5cac52564_0_1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175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770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094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287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16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44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900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22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44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57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54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ge5cac52564_0_2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8" name="Google Shape;8278;ge5cac52564_0_213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22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2"/>
          <p:cNvCxnSpPr/>
          <p:nvPr/>
        </p:nvCxnSpPr>
        <p:spPr>
          <a:xfrm>
            <a:off x="2630200" y="3689804"/>
            <a:ext cx="8208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14000" y="1525900"/>
            <a:ext cx="6640400" cy="31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11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14000" y="4976533"/>
            <a:ext cx="6078400" cy="671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72067" y="7200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5400000">
            <a:off x="9041542" y="1732694"/>
            <a:ext cx="7008751" cy="3392629"/>
            <a:chOff x="4572000" y="2566850"/>
            <a:chExt cx="4727550" cy="22884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5" name="Google Shape;15;p2"/>
            <p:cNvCxnSpPr>
              <a:stCxn id="14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6;p2"/>
          <p:cNvSpPr/>
          <p:nvPr/>
        </p:nvSpPr>
        <p:spPr>
          <a:xfrm flipH="1">
            <a:off x="2633000" y="-36900"/>
            <a:ext cx="6386000" cy="6308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-12200" y="369033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31;p4"/>
          <p:cNvGrpSpPr/>
          <p:nvPr/>
        </p:nvGrpSpPr>
        <p:grpSpPr>
          <a:xfrm rot="-5400000">
            <a:off x="6511282" y="1661966"/>
            <a:ext cx="7024509" cy="3400257"/>
            <a:chOff x="4572000" y="2566850"/>
            <a:chExt cx="4727550" cy="2288400"/>
          </a:xfrm>
        </p:grpSpPr>
        <p:sp>
          <p:nvSpPr>
            <p:cNvPr id="32" name="Google Shape;32;p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3" name="Google Shape;33;p4"/>
            <p:cNvCxnSpPr>
              <a:stCxn id="32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4"/>
          <p:cNvSpPr/>
          <p:nvPr/>
        </p:nvSpPr>
        <p:spPr>
          <a:xfrm>
            <a:off x="303767" y="179833"/>
            <a:ext cx="378400" cy="37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0069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5"/>
          <p:cNvCxnSpPr>
            <a:endCxn id="37" idx="2"/>
          </p:cNvCxnSpPr>
          <p:nvPr/>
        </p:nvCxnSpPr>
        <p:spPr>
          <a:xfrm>
            <a:off x="-12400" y="5492100"/>
            <a:ext cx="1124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5"/>
          <p:cNvSpPr/>
          <p:nvPr/>
        </p:nvSpPr>
        <p:spPr>
          <a:xfrm>
            <a:off x="-1289967" y="12666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5"/>
          <p:cNvSpPr/>
          <p:nvPr/>
        </p:nvSpPr>
        <p:spPr>
          <a:xfrm>
            <a:off x="11232000" y="4025900"/>
            <a:ext cx="1900000" cy="2932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9" name="Google Shape;39;p5"/>
          <p:cNvCxnSpPr/>
          <p:nvPr/>
        </p:nvCxnSpPr>
        <p:spPr>
          <a:xfrm rot="10800000">
            <a:off x="1199233" y="54864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695833" y="3079800"/>
            <a:ext cx="36356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6569000" y="3079800"/>
            <a:ext cx="36356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enor Sans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1695833" y="3898500"/>
            <a:ext cx="3635600" cy="1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6569000" y="3898500"/>
            <a:ext cx="3635600" cy="1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-12200" y="2496000"/>
            <a:ext cx="1228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0882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2409000" y="720000"/>
            <a:ext cx="7374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-25861" y="6454100"/>
            <a:ext cx="1232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6"/>
          <p:cNvCxnSpPr/>
          <p:nvPr/>
        </p:nvCxnSpPr>
        <p:spPr>
          <a:xfrm rot="10800000">
            <a:off x="537800" y="-13561"/>
            <a:ext cx="0" cy="696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0;p6"/>
          <p:cNvSpPr/>
          <p:nvPr/>
        </p:nvSpPr>
        <p:spPr>
          <a:xfrm rot="-5399448" flipH="1">
            <a:off x="11053079" y="-1277407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4163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2070200" y="1858133"/>
            <a:ext cx="8051600" cy="523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" name="Google Shape;53;p7"/>
          <p:cNvSpPr/>
          <p:nvPr/>
        </p:nvSpPr>
        <p:spPr>
          <a:xfrm>
            <a:off x="8220467" y="52247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2298700" y="720000"/>
            <a:ext cx="75944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3791700" y="2184400"/>
            <a:ext cx="4608400" cy="3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-12200" y="6454100"/>
            <a:ext cx="1230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86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433000" y="2200800"/>
            <a:ext cx="7326000" cy="24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59" name="Google Shape;59;p8"/>
          <p:cNvSpPr/>
          <p:nvPr/>
        </p:nvSpPr>
        <p:spPr>
          <a:xfrm rot="-5400000" flipH="1">
            <a:off x="921016" y="-209013"/>
            <a:ext cx="6386000" cy="6308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0" name="Google Shape;60;p8"/>
          <p:cNvSpPr/>
          <p:nvPr/>
        </p:nvSpPr>
        <p:spPr>
          <a:xfrm>
            <a:off x="9914633" y="720000"/>
            <a:ext cx="2634800" cy="6386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61" name="Google Shape;61;p8"/>
          <p:cNvCxnSpPr/>
          <p:nvPr/>
        </p:nvCxnSpPr>
        <p:spPr>
          <a:xfrm>
            <a:off x="-12233" y="6138000"/>
            <a:ext cx="12212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" name="Google Shape;62;p8"/>
          <p:cNvGrpSpPr/>
          <p:nvPr/>
        </p:nvGrpSpPr>
        <p:grpSpPr>
          <a:xfrm>
            <a:off x="6" y="-1336433"/>
            <a:ext cx="10326052" cy="2456521"/>
            <a:chOff x="4572000" y="2566850"/>
            <a:chExt cx="9619350" cy="2288400"/>
          </a:xfrm>
        </p:grpSpPr>
        <p:sp>
          <p:nvSpPr>
            <p:cNvPr id="63" name="Google Shape;63;p8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64" name="Google Shape;64;p8"/>
            <p:cNvCxnSpPr>
              <a:stCxn id="63" idx="2"/>
            </p:cNvCxnSpPr>
            <p:nvPr/>
          </p:nvCxnSpPr>
          <p:spPr>
            <a:xfrm>
              <a:off x="5702250" y="4855250"/>
              <a:ext cx="8489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0547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9"/>
          <p:cNvCxnSpPr/>
          <p:nvPr/>
        </p:nvCxnSpPr>
        <p:spPr>
          <a:xfrm>
            <a:off x="9002833" y="4064033"/>
            <a:ext cx="3176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9"/>
          <p:cNvCxnSpPr/>
          <p:nvPr/>
        </p:nvCxnSpPr>
        <p:spPr>
          <a:xfrm>
            <a:off x="-44467" y="416267"/>
            <a:ext cx="12293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194567" y="2016167"/>
            <a:ext cx="580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3189233" y="3286233"/>
            <a:ext cx="5813600" cy="1555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 rot="-5400000">
            <a:off x="6541342" y="1732694"/>
            <a:ext cx="7008751" cy="3392629"/>
            <a:chOff x="4572000" y="2566850"/>
            <a:chExt cx="4727550" cy="2288400"/>
          </a:xfrm>
        </p:grpSpPr>
        <p:sp>
          <p:nvSpPr>
            <p:cNvPr id="71" name="Google Shape;71;p9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72" name="Google Shape;72;p9"/>
            <p:cNvCxnSpPr>
              <a:stCxn id="71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1787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2345633" y="2189300"/>
            <a:ext cx="7500800" cy="2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75" name="Google Shape;75;p10"/>
          <p:cNvCxnSpPr/>
          <p:nvPr/>
        </p:nvCxnSpPr>
        <p:spPr>
          <a:xfrm rot="10800000">
            <a:off x="11640800" y="-100"/>
            <a:ext cx="0" cy="70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/>
          <p:nvPr/>
        </p:nvSpPr>
        <p:spPr>
          <a:xfrm rot="10800000">
            <a:off x="9640400" y="0"/>
            <a:ext cx="2000400" cy="22328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Google Shape;77;p10"/>
          <p:cNvSpPr/>
          <p:nvPr/>
        </p:nvSpPr>
        <p:spPr>
          <a:xfrm>
            <a:off x="-504033" y="4464333"/>
            <a:ext cx="2000400" cy="26688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78" name="Google Shape;78;p10"/>
          <p:cNvGrpSpPr/>
          <p:nvPr/>
        </p:nvGrpSpPr>
        <p:grpSpPr>
          <a:xfrm flipH="1">
            <a:off x="10" y="3620071"/>
            <a:ext cx="10381593" cy="2145604"/>
            <a:chOff x="4572000" y="2566850"/>
            <a:chExt cx="10689450" cy="2288400"/>
          </a:xfrm>
        </p:grpSpPr>
        <p:sp>
          <p:nvSpPr>
            <p:cNvPr id="79" name="Google Shape;79;p10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80" name="Google Shape;80;p10"/>
            <p:cNvCxnSpPr>
              <a:stCxn id="79" idx="2"/>
            </p:cNvCxnSpPr>
            <p:nvPr/>
          </p:nvCxnSpPr>
          <p:spPr>
            <a:xfrm>
              <a:off x="5702250" y="4855250"/>
              <a:ext cx="9559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8315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 hasCustomPrompt="1"/>
          </p:nvPr>
        </p:nvSpPr>
        <p:spPr>
          <a:xfrm>
            <a:off x="2707800" y="1324400"/>
            <a:ext cx="677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2707800" y="3493200"/>
            <a:ext cx="6776400" cy="837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84" name="Google Shape;84;p11"/>
          <p:cNvCxnSpPr/>
          <p:nvPr/>
        </p:nvCxnSpPr>
        <p:spPr>
          <a:xfrm>
            <a:off x="-12233" y="3493367"/>
            <a:ext cx="12212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1"/>
          <p:cNvSpPr/>
          <p:nvPr/>
        </p:nvSpPr>
        <p:spPr>
          <a:xfrm>
            <a:off x="-2722200" y="811367"/>
            <a:ext cx="5430000" cy="536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6" name="Google Shape;86;p11"/>
          <p:cNvSpPr/>
          <p:nvPr/>
        </p:nvSpPr>
        <p:spPr>
          <a:xfrm>
            <a:off x="9484200" y="2263967"/>
            <a:ext cx="2716000" cy="4798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7" name="Google Shape;87;p11"/>
          <p:cNvSpPr/>
          <p:nvPr/>
        </p:nvSpPr>
        <p:spPr>
          <a:xfrm>
            <a:off x="-1454433" y="2263967"/>
            <a:ext cx="2725600" cy="4798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916497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24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2566284" y="20390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" hasCustomPrompt="1"/>
          </p:nvPr>
        </p:nvSpPr>
        <p:spPr>
          <a:xfrm>
            <a:off x="1131400" y="2306867"/>
            <a:ext cx="12000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2566284" y="2719500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3"/>
          </p:nvPr>
        </p:nvSpPr>
        <p:spPr>
          <a:xfrm>
            <a:off x="8116784" y="20390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4" hasCustomPrompt="1"/>
          </p:nvPr>
        </p:nvSpPr>
        <p:spPr>
          <a:xfrm>
            <a:off x="6639067" y="2306867"/>
            <a:ext cx="12980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5"/>
          </p:nvPr>
        </p:nvSpPr>
        <p:spPr>
          <a:xfrm>
            <a:off x="8116784" y="2719500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6"/>
          </p:nvPr>
        </p:nvSpPr>
        <p:spPr>
          <a:xfrm>
            <a:off x="2566284" y="4103933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97" name="Google Shape;97;p13"/>
          <p:cNvCxnSpPr/>
          <p:nvPr/>
        </p:nvCxnSpPr>
        <p:spPr>
          <a:xfrm>
            <a:off x="-12200" y="3728000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8" name="Google Shape;98;p13"/>
          <p:cNvGrpSpPr/>
          <p:nvPr/>
        </p:nvGrpSpPr>
        <p:grpSpPr>
          <a:xfrm rot="-5400000">
            <a:off x="1954477" y="2746440"/>
            <a:ext cx="5151208" cy="3091171"/>
            <a:chOff x="4572000" y="2566850"/>
            <a:chExt cx="3813450" cy="2288400"/>
          </a:xfrm>
        </p:grpSpPr>
        <p:sp>
          <p:nvSpPr>
            <p:cNvPr id="99" name="Google Shape;99;p13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00" name="Google Shape;100;p13"/>
            <p:cNvCxnSpPr>
              <a:stCxn id="99" idx="2"/>
            </p:cNvCxnSpPr>
            <p:nvPr/>
          </p:nvCxnSpPr>
          <p:spPr>
            <a:xfrm rot="10800000">
              <a:off x="7043850" y="3513650"/>
              <a:ext cx="0" cy="26832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" name="Google Shape;101;p13"/>
          <p:cNvSpPr txBox="1">
            <a:spLocks noGrp="1"/>
          </p:cNvSpPr>
          <p:nvPr>
            <p:ph type="title" idx="7" hasCustomPrompt="1"/>
          </p:nvPr>
        </p:nvSpPr>
        <p:spPr>
          <a:xfrm>
            <a:off x="1068000" y="4421500"/>
            <a:ext cx="13268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2566284" y="478436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9"/>
          </p:nvPr>
        </p:nvSpPr>
        <p:spPr>
          <a:xfrm>
            <a:off x="8116784" y="4103933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3" hasCustomPrompt="1"/>
          </p:nvPr>
        </p:nvSpPr>
        <p:spPr>
          <a:xfrm>
            <a:off x="6639068" y="4421500"/>
            <a:ext cx="12980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4"/>
          </p:nvPr>
        </p:nvSpPr>
        <p:spPr>
          <a:xfrm>
            <a:off x="8116784" y="478436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/>
          </p:nvPr>
        </p:nvSpPr>
        <p:spPr>
          <a:xfrm>
            <a:off x="2014833" y="720000"/>
            <a:ext cx="81624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13"/>
          <p:cNvGrpSpPr/>
          <p:nvPr/>
        </p:nvGrpSpPr>
        <p:grpSpPr>
          <a:xfrm rot="5400000">
            <a:off x="-685899" y="1201959"/>
            <a:ext cx="5550891" cy="3071948"/>
            <a:chOff x="4572000" y="2566850"/>
            <a:chExt cx="4135050" cy="2288400"/>
          </a:xfrm>
        </p:grpSpPr>
        <p:sp>
          <p:nvSpPr>
            <p:cNvPr id="108" name="Google Shape;108;p13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09" name="Google Shape;109;p13"/>
            <p:cNvCxnSpPr>
              <a:stCxn id="108" idx="2"/>
            </p:cNvCxnSpPr>
            <p:nvPr/>
          </p:nvCxnSpPr>
          <p:spPr>
            <a:xfrm rot="10800000">
              <a:off x="7204650" y="3352850"/>
              <a:ext cx="0" cy="30048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" name="Google Shape;110;p13"/>
          <p:cNvGrpSpPr/>
          <p:nvPr/>
        </p:nvGrpSpPr>
        <p:grpSpPr>
          <a:xfrm rot="-5400000" flipH="1">
            <a:off x="7025500" y="2281700"/>
            <a:ext cx="6174600" cy="3051200"/>
            <a:chOff x="4572000" y="2566850"/>
            <a:chExt cx="4630950" cy="2288400"/>
          </a:xfrm>
        </p:grpSpPr>
        <p:sp>
          <p:nvSpPr>
            <p:cNvPr id="111" name="Google Shape;111;p13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12" name="Google Shape;112;p13"/>
            <p:cNvCxnSpPr>
              <a:stCxn id="111" idx="2"/>
            </p:cNvCxnSpPr>
            <p:nvPr/>
          </p:nvCxnSpPr>
          <p:spPr>
            <a:xfrm rot="10800000">
              <a:off x="7452600" y="3104900"/>
              <a:ext cx="0" cy="35007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13"/>
          <p:cNvSpPr/>
          <p:nvPr/>
        </p:nvSpPr>
        <p:spPr>
          <a:xfrm>
            <a:off x="10853600" y="893200"/>
            <a:ext cx="378400" cy="37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" name="Google Shape;114;p13"/>
          <p:cNvSpPr/>
          <p:nvPr/>
        </p:nvSpPr>
        <p:spPr>
          <a:xfrm>
            <a:off x="378333" y="5948800"/>
            <a:ext cx="378400" cy="37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52845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3129400" y="4160251"/>
            <a:ext cx="5932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1"/>
          </p:nvPr>
        </p:nvSpPr>
        <p:spPr>
          <a:xfrm>
            <a:off x="3129500" y="1622767"/>
            <a:ext cx="5932800" cy="1764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118" name="Google Shape;118;p14"/>
          <p:cNvGrpSpPr/>
          <p:nvPr/>
        </p:nvGrpSpPr>
        <p:grpSpPr>
          <a:xfrm>
            <a:off x="-55374" y="3237125"/>
            <a:ext cx="12249276" cy="2529140"/>
            <a:chOff x="4572000" y="2566850"/>
            <a:chExt cx="11358750" cy="2288400"/>
          </a:xfrm>
        </p:grpSpPr>
        <p:sp>
          <p:nvSpPr>
            <p:cNvPr id="119" name="Google Shape;119;p1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20" name="Google Shape;120;p14"/>
            <p:cNvCxnSpPr>
              <a:stCxn id="119" idx="2"/>
            </p:cNvCxnSpPr>
            <p:nvPr/>
          </p:nvCxnSpPr>
          <p:spPr>
            <a:xfrm>
              <a:off x="5702250" y="4855250"/>
              <a:ext cx="10228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1" name="Google Shape;121;p14"/>
          <p:cNvSpPr/>
          <p:nvPr/>
        </p:nvSpPr>
        <p:spPr>
          <a:xfrm rot="10799686" flipH="1">
            <a:off x="6855600" y="-528935"/>
            <a:ext cx="4376400" cy="432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22" name="Google Shape;122;p14"/>
          <p:cNvGrpSpPr/>
          <p:nvPr/>
        </p:nvGrpSpPr>
        <p:grpSpPr>
          <a:xfrm rot="10800000">
            <a:off x="-481" y="708779"/>
            <a:ext cx="12249276" cy="2529140"/>
            <a:chOff x="4572000" y="2566850"/>
            <a:chExt cx="11358750" cy="2288400"/>
          </a:xfrm>
        </p:grpSpPr>
        <p:sp>
          <p:nvSpPr>
            <p:cNvPr id="123" name="Google Shape;123;p1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24" name="Google Shape;124;p14"/>
            <p:cNvCxnSpPr>
              <a:stCxn id="123" idx="2"/>
            </p:cNvCxnSpPr>
            <p:nvPr/>
          </p:nvCxnSpPr>
          <p:spPr>
            <a:xfrm>
              <a:off x="5702250" y="4855250"/>
              <a:ext cx="10228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5775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>
            <a:off x="960000" y="3429017"/>
            <a:ext cx="46012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960000" y="2253417"/>
            <a:ext cx="4601200" cy="1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6202033" y="286900"/>
            <a:ext cx="5458800" cy="531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" name="Google Shape;129;p15"/>
          <p:cNvSpPr/>
          <p:nvPr/>
        </p:nvSpPr>
        <p:spPr>
          <a:xfrm>
            <a:off x="537800" y="720000"/>
            <a:ext cx="5458800" cy="626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30" name="Google Shape;130;p15"/>
          <p:cNvCxnSpPr/>
          <p:nvPr/>
        </p:nvCxnSpPr>
        <p:spPr>
          <a:xfrm>
            <a:off x="6000900" y="6454100"/>
            <a:ext cx="622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5"/>
          <p:cNvCxnSpPr/>
          <p:nvPr/>
        </p:nvCxnSpPr>
        <p:spPr>
          <a:xfrm rot="10800000">
            <a:off x="537800" y="-67"/>
            <a:ext cx="0" cy="644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5"/>
          <p:cNvSpPr/>
          <p:nvPr/>
        </p:nvSpPr>
        <p:spPr>
          <a:xfrm rot="5399448">
            <a:off x="-1282988" y="-1250084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33" name="Google Shape;133;p15"/>
          <p:cNvCxnSpPr/>
          <p:nvPr/>
        </p:nvCxnSpPr>
        <p:spPr>
          <a:xfrm>
            <a:off x="-12200" y="5598800"/>
            <a:ext cx="1225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15"/>
          <p:cNvSpPr/>
          <p:nvPr/>
        </p:nvSpPr>
        <p:spPr>
          <a:xfrm rot="5399463">
            <a:off x="-744643" y="4365000"/>
            <a:ext cx="2560000" cy="248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20032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6947500" y="-750100"/>
            <a:ext cx="4832800" cy="7800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37" name="Google Shape;137;p16"/>
          <p:cNvCxnSpPr/>
          <p:nvPr/>
        </p:nvCxnSpPr>
        <p:spPr>
          <a:xfrm>
            <a:off x="-12200" y="6454100"/>
            <a:ext cx="1227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6"/>
          <p:cNvSpPr/>
          <p:nvPr/>
        </p:nvSpPr>
        <p:spPr>
          <a:xfrm>
            <a:off x="-12233" y="-12233"/>
            <a:ext cx="6108400" cy="6870400"/>
          </a:xfrm>
          <a:prstGeom prst="round1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39" name="Google Shape;139;p16"/>
          <p:cNvCxnSpPr/>
          <p:nvPr/>
        </p:nvCxnSpPr>
        <p:spPr>
          <a:xfrm>
            <a:off x="-12200" y="6454100"/>
            <a:ext cx="6113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6"/>
          <p:cNvCxnSpPr/>
          <p:nvPr/>
        </p:nvCxnSpPr>
        <p:spPr>
          <a:xfrm>
            <a:off x="-12200" y="415167"/>
            <a:ext cx="4617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960000" y="4374967"/>
            <a:ext cx="47508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960000" y="1305500"/>
            <a:ext cx="5064000" cy="28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009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17"/>
          <p:cNvCxnSpPr/>
          <p:nvPr/>
        </p:nvCxnSpPr>
        <p:spPr>
          <a:xfrm>
            <a:off x="-12233" y="330951"/>
            <a:ext cx="1221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17"/>
          <p:cNvSpPr/>
          <p:nvPr/>
        </p:nvSpPr>
        <p:spPr>
          <a:xfrm flipH="1">
            <a:off x="10211419" y="4128467"/>
            <a:ext cx="5986400" cy="591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46" name="Google Shape;146;p17"/>
          <p:cNvCxnSpPr/>
          <p:nvPr/>
        </p:nvCxnSpPr>
        <p:spPr>
          <a:xfrm>
            <a:off x="-12200" y="6454100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7"/>
          <p:cNvSpPr/>
          <p:nvPr/>
        </p:nvSpPr>
        <p:spPr>
          <a:xfrm>
            <a:off x="-12233" y="1478400"/>
            <a:ext cx="6108400" cy="5379600"/>
          </a:xfrm>
          <a:prstGeom prst="round1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48" name="Google Shape;148;p17"/>
          <p:cNvCxnSpPr/>
          <p:nvPr/>
        </p:nvCxnSpPr>
        <p:spPr>
          <a:xfrm>
            <a:off x="-12200" y="6454100"/>
            <a:ext cx="6113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17"/>
          <p:cNvSpPr txBox="1">
            <a:spLocks noGrp="1"/>
          </p:cNvSpPr>
          <p:nvPr>
            <p:ph type="subTitle" idx="1"/>
          </p:nvPr>
        </p:nvSpPr>
        <p:spPr>
          <a:xfrm>
            <a:off x="960000" y="3888000"/>
            <a:ext cx="47508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960000" y="2946700"/>
            <a:ext cx="4750800" cy="9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629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 flipH="1">
            <a:off x="6101400" y="1478400"/>
            <a:ext cx="6108400" cy="5379600"/>
          </a:xfrm>
          <a:prstGeom prst="round1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53" name="Google Shape;153;p18"/>
          <p:cNvCxnSpPr/>
          <p:nvPr/>
        </p:nvCxnSpPr>
        <p:spPr>
          <a:xfrm>
            <a:off x="6091067" y="6454100"/>
            <a:ext cx="6087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8"/>
          <p:cNvCxnSpPr/>
          <p:nvPr/>
        </p:nvCxnSpPr>
        <p:spPr>
          <a:xfrm>
            <a:off x="-12200" y="6454100"/>
            <a:ext cx="611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18"/>
          <p:cNvSpPr txBox="1">
            <a:spLocks noGrp="1"/>
          </p:cNvSpPr>
          <p:nvPr>
            <p:ph type="subTitle" idx="1"/>
          </p:nvPr>
        </p:nvSpPr>
        <p:spPr>
          <a:xfrm>
            <a:off x="6889200" y="4205267"/>
            <a:ext cx="43428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6889200" y="3263967"/>
            <a:ext cx="4342800" cy="9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57" name="Google Shape;157;p18"/>
          <p:cNvCxnSpPr/>
          <p:nvPr/>
        </p:nvCxnSpPr>
        <p:spPr>
          <a:xfrm>
            <a:off x="-12233" y="330951"/>
            <a:ext cx="1221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18"/>
          <p:cNvSpPr/>
          <p:nvPr/>
        </p:nvSpPr>
        <p:spPr>
          <a:xfrm rot="5400000">
            <a:off x="842267" y="911233"/>
            <a:ext cx="4347600" cy="6143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19460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5400000">
            <a:off x="2875600" y="-2199667"/>
            <a:ext cx="5439200" cy="11273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61" name="Google Shape;161;p19"/>
          <p:cNvCxnSpPr/>
          <p:nvPr/>
        </p:nvCxnSpPr>
        <p:spPr>
          <a:xfrm>
            <a:off x="13800" y="6454100"/>
            <a:ext cx="1216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oogle Shape;162;p19"/>
          <p:cNvGrpSpPr/>
          <p:nvPr/>
        </p:nvGrpSpPr>
        <p:grpSpPr>
          <a:xfrm rot="5400000" flipH="1">
            <a:off x="1805059" y="1561965"/>
            <a:ext cx="4974040" cy="3272412"/>
            <a:chOff x="4572000" y="2566850"/>
            <a:chExt cx="3478350" cy="2288400"/>
          </a:xfrm>
        </p:grpSpPr>
        <p:sp>
          <p:nvSpPr>
            <p:cNvPr id="163" name="Google Shape;163;p19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64" name="Google Shape;164;p19"/>
            <p:cNvCxnSpPr>
              <a:stCxn id="163" idx="2"/>
            </p:cNvCxnSpPr>
            <p:nvPr/>
          </p:nvCxnSpPr>
          <p:spPr>
            <a:xfrm rot="10800000">
              <a:off x="6876300" y="3681200"/>
              <a:ext cx="0" cy="2348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5" name="Google Shape;165;p19"/>
          <p:cNvSpPr/>
          <p:nvPr/>
        </p:nvSpPr>
        <p:spPr>
          <a:xfrm>
            <a:off x="-957333" y="1587000"/>
            <a:ext cx="3613200" cy="356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66" name="Google Shape;166;p19"/>
          <p:cNvSpPr/>
          <p:nvPr/>
        </p:nvSpPr>
        <p:spPr>
          <a:xfrm>
            <a:off x="9665467" y="29330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"/>
          </p:nvPr>
        </p:nvSpPr>
        <p:spPr>
          <a:xfrm>
            <a:off x="3924800" y="3733795"/>
            <a:ext cx="43428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961000" y="2031000"/>
            <a:ext cx="6270400" cy="17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748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subTitle" idx="1"/>
          </p:nvPr>
        </p:nvSpPr>
        <p:spPr>
          <a:xfrm>
            <a:off x="960000" y="3277400"/>
            <a:ext cx="6203600" cy="2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3556600" y="720000"/>
            <a:ext cx="50788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2"/>
          </p:nvPr>
        </p:nvSpPr>
        <p:spPr>
          <a:xfrm>
            <a:off x="960000" y="2552600"/>
            <a:ext cx="50788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3"/>
          </p:nvPr>
        </p:nvSpPr>
        <p:spPr>
          <a:xfrm>
            <a:off x="7359200" y="3277400"/>
            <a:ext cx="3889600" cy="1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4"/>
          </p:nvPr>
        </p:nvSpPr>
        <p:spPr>
          <a:xfrm>
            <a:off x="7359200" y="2552600"/>
            <a:ext cx="38896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5"/>
          </p:nvPr>
        </p:nvSpPr>
        <p:spPr>
          <a:xfrm>
            <a:off x="960000" y="1682200"/>
            <a:ext cx="5078800" cy="8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9774467" y="5109867"/>
            <a:ext cx="2417600" cy="1748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77" name="Google Shape;177;p20"/>
          <p:cNvCxnSpPr/>
          <p:nvPr/>
        </p:nvCxnSpPr>
        <p:spPr>
          <a:xfrm>
            <a:off x="-44467" y="402933"/>
            <a:ext cx="1231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20"/>
          <p:cNvSpPr/>
          <p:nvPr/>
        </p:nvSpPr>
        <p:spPr>
          <a:xfrm>
            <a:off x="8589467" y="48655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79" name="Google Shape;179;p20"/>
          <p:cNvCxnSpPr/>
          <p:nvPr/>
        </p:nvCxnSpPr>
        <p:spPr>
          <a:xfrm>
            <a:off x="13800" y="6527467"/>
            <a:ext cx="97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20"/>
          <p:cNvSpPr/>
          <p:nvPr/>
        </p:nvSpPr>
        <p:spPr>
          <a:xfrm>
            <a:off x="10316667" y="5776700"/>
            <a:ext cx="378400" cy="37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98828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subTitle" idx="1"/>
          </p:nvPr>
        </p:nvSpPr>
        <p:spPr>
          <a:xfrm>
            <a:off x="960000" y="3277400"/>
            <a:ext cx="6203600" cy="2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2010200" y="720000"/>
            <a:ext cx="8171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2"/>
          </p:nvPr>
        </p:nvSpPr>
        <p:spPr>
          <a:xfrm>
            <a:off x="960000" y="2552600"/>
            <a:ext cx="50788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333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3"/>
          </p:nvPr>
        </p:nvSpPr>
        <p:spPr>
          <a:xfrm>
            <a:off x="960000" y="1682200"/>
            <a:ext cx="5311200" cy="8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86" name="Google Shape;186;p21"/>
          <p:cNvCxnSpPr/>
          <p:nvPr/>
        </p:nvCxnSpPr>
        <p:spPr>
          <a:xfrm>
            <a:off x="13800" y="6527467"/>
            <a:ext cx="1217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1"/>
          <p:cNvSpPr/>
          <p:nvPr/>
        </p:nvSpPr>
        <p:spPr>
          <a:xfrm>
            <a:off x="8814400" y="1682200"/>
            <a:ext cx="2417600" cy="5415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8" name="Google Shape;188;p21"/>
          <p:cNvSpPr/>
          <p:nvPr/>
        </p:nvSpPr>
        <p:spPr>
          <a:xfrm rot="10800000">
            <a:off x="9914667" y="-2699267"/>
            <a:ext cx="5423200" cy="5358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9" name="Google Shape;189;p21"/>
          <p:cNvSpPr/>
          <p:nvPr/>
        </p:nvSpPr>
        <p:spPr>
          <a:xfrm>
            <a:off x="7868200" y="5580481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097460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1217400" y="3647000"/>
            <a:ext cx="27948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1217400" y="4235200"/>
            <a:ext cx="2794800" cy="1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2"/>
          </p:nvPr>
        </p:nvSpPr>
        <p:spPr>
          <a:xfrm>
            <a:off x="4698599" y="3647000"/>
            <a:ext cx="27948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3"/>
          </p:nvPr>
        </p:nvSpPr>
        <p:spPr>
          <a:xfrm>
            <a:off x="4698599" y="4235200"/>
            <a:ext cx="2794800" cy="1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4"/>
          </p:nvPr>
        </p:nvSpPr>
        <p:spPr>
          <a:xfrm>
            <a:off x="8179800" y="3647000"/>
            <a:ext cx="27948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5"/>
          </p:nvPr>
        </p:nvSpPr>
        <p:spPr>
          <a:xfrm>
            <a:off x="8179800" y="4235200"/>
            <a:ext cx="2794800" cy="1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-1250333" y="52247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99" name="Google Shape;199;p22"/>
          <p:cNvCxnSpPr/>
          <p:nvPr/>
        </p:nvCxnSpPr>
        <p:spPr>
          <a:xfrm>
            <a:off x="-12200" y="6454100"/>
            <a:ext cx="1226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90609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956767" y="4466948"/>
            <a:ext cx="31152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1"/>
          </p:nvPr>
        </p:nvSpPr>
        <p:spPr>
          <a:xfrm>
            <a:off x="956767" y="5136549"/>
            <a:ext cx="31152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 idx="2"/>
          </p:nvPr>
        </p:nvSpPr>
        <p:spPr>
          <a:xfrm>
            <a:off x="4524651" y="4466948"/>
            <a:ext cx="31152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ubTitle" idx="3"/>
          </p:nvPr>
        </p:nvSpPr>
        <p:spPr>
          <a:xfrm>
            <a:off x="4524651" y="5136549"/>
            <a:ext cx="31152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title" idx="4"/>
          </p:nvPr>
        </p:nvSpPr>
        <p:spPr>
          <a:xfrm>
            <a:off x="8106000" y="4466948"/>
            <a:ext cx="31152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5"/>
          </p:nvPr>
        </p:nvSpPr>
        <p:spPr>
          <a:xfrm>
            <a:off x="8106000" y="5136549"/>
            <a:ext cx="31152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6"/>
          </p:nvPr>
        </p:nvSpPr>
        <p:spPr>
          <a:xfrm>
            <a:off x="3879267" y="720000"/>
            <a:ext cx="4433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10256033" y="5487433"/>
            <a:ext cx="1959600" cy="19356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09" name="Google Shape;209;p23"/>
          <p:cNvCxnSpPr>
            <a:endCxn id="208" idx="2"/>
          </p:cNvCxnSpPr>
          <p:nvPr/>
        </p:nvCxnSpPr>
        <p:spPr>
          <a:xfrm>
            <a:off x="-11967" y="6443633"/>
            <a:ext cx="12227600" cy="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3"/>
          <p:cNvCxnSpPr/>
          <p:nvPr/>
        </p:nvCxnSpPr>
        <p:spPr>
          <a:xfrm>
            <a:off x="-12200" y="341800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3"/>
          <p:cNvSpPr/>
          <p:nvPr/>
        </p:nvSpPr>
        <p:spPr>
          <a:xfrm rot="-5400000">
            <a:off x="-22900" y="5470667"/>
            <a:ext cx="1959600" cy="1936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4120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/>
          <p:nvPr/>
        </p:nvSpPr>
        <p:spPr>
          <a:xfrm rot="-5400000" flipH="1">
            <a:off x="3401200" y="-1711733"/>
            <a:ext cx="5413200" cy="10281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1" name="Google Shape;321;p32"/>
          <p:cNvSpPr/>
          <p:nvPr/>
        </p:nvSpPr>
        <p:spPr>
          <a:xfrm flipH="1">
            <a:off x="966833" y="752400"/>
            <a:ext cx="5257600" cy="618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22" name="Google Shape;322;p32"/>
          <p:cNvGrpSpPr/>
          <p:nvPr/>
        </p:nvGrpSpPr>
        <p:grpSpPr>
          <a:xfrm rot="-5400000">
            <a:off x="5313635" y="850831"/>
            <a:ext cx="4974040" cy="3272412"/>
            <a:chOff x="4572000" y="2566850"/>
            <a:chExt cx="3478350" cy="2288400"/>
          </a:xfrm>
        </p:grpSpPr>
        <p:sp>
          <p:nvSpPr>
            <p:cNvPr id="323" name="Google Shape;323;p32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24" name="Google Shape;324;p32"/>
            <p:cNvCxnSpPr>
              <a:stCxn id="323" idx="2"/>
            </p:cNvCxnSpPr>
            <p:nvPr/>
          </p:nvCxnSpPr>
          <p:spPr>
            <a:xfrm rot="10800000">
              <a:off x="6876300" y="3681200"/>
              <a:ext cx="0" cy="2348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5" name="Google Shape;325;p32"/>
          <p:cNvSpPr/>
          <p:nvPr/>
        </p:nvSpPr>
        <p:spPr>
          <a:xfrm flipH="1">
            <a:off x="9436867" y="722467"/>
            <a:ext cx="3613200" cy="356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6" name="Google Shape;326;p32"/>
          <p:cNvSpPr/>
          <p:nvPr/>
        </p:nvSpPr>
        <p:spPr>
          <a:xfrm rot="5400000" flipH="1">
            <a:off x="1400" y="7316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7" name="Google Shape;327;p32"/>
          <p:cNvSpPr/>
          <p:nvPr/>
        </p:nvSpPr>
        <p:spPr>
          <a:xfrm>
            <a:off x="10793000" y="4164751"/>
            <a:ext cx="878000" cy="87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8" name="Google Shape;328;p32"/>
          <p:cNvSpPr/>
          <p:nvPr/>
        </p:nvSpPr>
        <p:spPr>
          <a:xfrm>
            <a:off x="1377157" y="752400"/>
            <a:ext cx="395200" cy="395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2429849" y="1900900"/>
            <a:ext cx="287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subTitle" idx="1"/>
          </p:nvPr>
        </p:nvSpPr>
        <p:spPr>
          <a:xfrm>
            <a:off x="2429849" y="2682933"/>
            <a:ext cx="2876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title" idx="2"/>
          </p:nvPr>
        </p:nvSpPr>
        <p:spPr>
          <a:xfrm>
            <a:off x="6886181" y="1900900"/>
            <a:ext cx="287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3"/>
          </p:nvPr>
        </p:nvSpPr>
        <p:spPr>
          <a:xfrm>
            <a:off x="6886181" y="2682933"/>
            <a:ext cx="2876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title" idx="4"/>
          </p:nvPr>
        </p:nvSpPr>
        <p:spPr>
          <a:xfrm>
            <a:off x="2429849" y="4366667"/>
            <a:ext cx="287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5"/>
          </p:nvPr>
        </p:nvSpPr>
        <p:spPr>
          <a:xfrm>
            <a:off x="2429849" y="5148700"/>
            <a:ext cx="2876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title" idx="6"/>
          </p:nvPr>
        </p:nvSpPr>
        <p:spPr>
          <a:xfrm>
            <a:off x="6886181" y="4366667"/>
            <a:ext cx="287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7"/>
          </p:nvPr>
        </p:nvSpPr>
        <p:spPr>
          <a:xfrm>
            <a:off x="6886181" y="5148700"/>
            <a:ext cx="2876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22" name="Google Shape;222;p24"/>
          <p:cNvCxnSpPr/>
          <p:nvPr/>
        </p:nvCxnSpPr>
        <p:spPr>
          <a:xfrm>
            <a:off x="-12200" y="6454100"/>
            <a:ext cx="1229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4"/>
          <p:cNvSpPr/>
          <p:nvPr/>
        </p:nvSpPr>
        <p:spPr>
          <a:xfrm flipH="1">
            <a:off x="11087267" y="2252700"/>
            <a:ext cx="3109200" cy="3071600"/>
          </a:xfrm>
          <a:prstGeom prst="arc">
            <a:avLst>
              <a:gd name="adj1" fmla="val 16200000"/>
              <a:gd name="adj2" fmla="val 542226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040400" y="-211600"/>
            <a:ext cx="2000400" cy="29888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045061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/>
          <p:nvPr/>
        </p:nvSpPr>
        <p:spPr>
          <a:xfrm>
            <a:off x="870567" y="1858133"/>
            <a:ext cx="2608800" cy="5259600"/>
          </a:xfrm>
          <a:prstGeom prst="round2SameRect">
            <a:avLst>
              <a:gd name="adj1" fmla="val 49935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7" name="Google Shape;227;p25"/>
          <p:cNvSpPr/>
          <p:nvPr/>
        </p:nvSpPr>
        <p:spPr>
          <a:xfrm>
            <a:off x="6098611" y="1858133"/>
            <a:ext cx="2608800" cy="5259600"/>
          </a:xfrm>
          <a:prstGeom prst="round2SameRect">
            <a:avLst>
              <a:gd name="adj1" fmla="val 49935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8" name="Google Shape;228;p25"/>
          <p:cNvSpPr/>
          <p:nvPr/>
        </p:nvSpPr>
        <p:spPr>
          <a:xfrm>
            <a:off x="8712633" y="1858133"/>
            <a:ext cx="2608800" cy="5259600"/>
          </a:xfrm>
          <a:prstGeom prst="round2SameRect">
            <a:avLst>
              <a:gd name="adj1" fmla="val 49935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9" name="Google Shape;229;p25"/>
          <p:cNvSpPr/>
          <p:nvPr/>
        </p:nvSpPr>
        <p:spPr>
          <a:xfrm>
            <a:off x="3484572" y="1858133"/>
            <a:ext cx="2608800" cy="5259600"/>
          </a:xfrm>
          <a:prstGeom prst="round2SameRect">
            <a:avLst>
              <a:gd name="adj1" fmla="val 49935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30" name="Google Shape;230;p25"/>
          <p:cNvCxnSpPr/>
          <p:nvPr/>
        </p:nvCxnSpPr>
        <p:spPr>
          <a:xfrm>
            <a:off x="-11967" y="6443633"/>
            <a:ext cx="12227600" cy="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964567" y="3774567"/>
            <a:ext cx="242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subTitle" idx="1"/>
          </p:nvPr>
        </p:nvSpPr>
        <p:spPr>
          <a:xfrm>
            <a:off x="964567" y="4556600"/>
            <a:ext cx="242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 idx="2"/>
          </p:nvPr>
        </p:nvSpPr>
        <p:spPr>
          <a:xfrm>
            <a:off x="6192611" y="3774567"/>
            <a:ext cx="242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subTitle" idx="3"/>
          </p:nvPr>
        </p:nvSpPr>
        <p:spPr>
          <a:xfrm>
            <a:off x="6192611" y="4556600"/>
            <a:ext cx="242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title" idx="4"/>
          </p:nvPr>
        </p:nvSpPr>
        <p:spPr>
          <a:xfrm>
            <a:off x="3578589" y="3774584"/>
            <a:ext cx="242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subTitle" idx="5"/>
          </p:nvPr>
        </p:nvSpPr>
        <p:spPr>
          <a:xfrm>
            <a:off x="3578589" y="4556617"/>
            <a:ext cx="242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title" idx="6"/>
          </p:nvPr>
        </p:nvSpPr>
        <p:spPr>
          <a:xfrm>
            <a:off x="8806633" y="3774567"/>
            <a:ext cx="242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subTitle" idx="7"/>
          </p:nvPr>
        </p:nvSpPr>
        <p:spPr>
          <a:xfrm>
            <a:off x="8806633" y="4556600"/>
            <a:ext cx="2420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10256033" y="5487433"/>
            <a:ext cx="1959600" cy="19356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41" name="Google Shape;241;p25"/>
          <p:cNvCxnSpPr/>
          <p:nvPr/>
        </p:nvCxnSpPr>
        <p:spPr>
          <a:xfrm>
            <a:off x="-12200" y="341800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25"/>
          <p:cNvSpPr/>
          <p:nvPr/>
        </p:nvSpPr>
        <p:spPr>
          <a:xfrm rot="-5400000">
            <a:off x="-22900" y="5470667"/>
            <a:ext cx="1959600" cy="1936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082654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>
            <a:spLocks noGrp="1"/>
          </p:cNvSpPr>
          <p:nvPr>
            <p:ph type="title"/>
          </p:nvPr>
        </p:nvSpPr>
        <p:spPr>
          <a:xfrm>
            <a:off x="960000" y="2307300"/>
            <a:ext cx="28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subTitle" idx="1"/>
          </p:nvPr>
        </p:nvSpPr>
        <p:spPr>
          <a:xfrm>
            <a:off x="960000" y="3089333"/>
            <a:ext cx="287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title" idx="2"/>
          </p:nvPr>
        </p:nvSpPr>
        <p:spPr>
          <a:xfrm>
            <a:off x="4658200" y="2307300"/>
            <a:ext cx="28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subTitle" idx="3"/>
          </p:nvPr>
        </p:nvSpPr>
        <p:spPr>
          <a:xfrm>
            <a:off x="4658200" y="3089333"/>
            <a:ext cx="287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title" idx="4"/>
          </p:nvPr>
        </p:nvSpPr>
        <p:spPr>
          <a:xfrm>
            <a:off x="960000" y="4371867"/>
            <a:ext cx="28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subTitle" idx="5"/>
          </p:nvPr>
        </p:nvSpPr>
        <p:spPr>
          <a:xfrm>
            <a:off x="960000" y="5153900"/>
            <a:ext cx="287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title" idx="6"/>
          </p:nvPr>
        </p:nvSpPr>
        <p:spPr>
          <a:xfrm>
            <a:off x="4658200" y="4371867"/>
            <a:ext cx="28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ubTitle" idx="7"/>
          </p:nvPr>
        </p:nvSpPr>
        <p:spPr>
          <a:xfrm>
            <a:off x="4658200" y="5153900"/>
            <a:ext cx="287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title" idx="8"/>
          </p:nvPr>
        </p:nvSpPr>
        <p:spPr>
          <a:xfrm>
            <a:off x="8356600" y="2307300"/>
            <a:ext cx="28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subTitle" idx="9"/>
          </p:nvPr>
        </p:nvSpPr>
        <p:spPr>
          <a:xfrm>
            <a:off x="8356600" y="3089333"/>
            <a:ext cx="287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 idx="13"/>
          </p:nvPr>
        </p:nvSpPr>
        <p:spPr>
          <a:xfrm>
            <a:off x="8356600" y="4371867"/>
            <a:ext cx="28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14"/>
          </p:nvPr>
        </p:nvSpPr>
        <p:spPr>
          <a:xfrm>
            <a:off x="8356600" y="5153900"/>
            <a:ext cx="287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514200" y="1781300"/>
            <a:ext cx="3721200" cy="5172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8" name="Google Shape;258;p26"/>
          <p:cNvSpPr/>
          <p:nvPr/>
        </p:nvSpPr>
        <p:spPr>
          <a:xfrm>
            <a:off x="4235400" y="1781300"/>
            <a:ext cx="3721200" cy="5172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9" name="Google Shape;259;p26"/>
          <p:cNvSpPr/>
          <p:nvPr/>
        </p:nvSpPr>
        <p:spPr>
          <a:xfrm>
            <a:off x="7956600" y="1781300"/>
            <a:ext cx="3721200" cy="5172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60" name="Google Shape;260;p26"/>
          <p:cNvSpPr/>
          <p:nvPr/>
        </p:nvSpPr>
        <p:spPr>
          <a:xfrm rot="-5400000">
            <a:off x="10955328" y="5636361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61" name="Google Shape;261;p26"/>
          <p:cNvCxnSpPr/>
          <p:nvPr/>
        </p:nvCxnSpPr>
        <p:spPr>
          <a:xfrm>
            <a:off x="-39523" y="383500"/>
            <a:ext cx="124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26"/>
          <p:cNvCxnSpPr/>
          <p:nvPr/>
        </p:nvCxnSpPr>
        <p:spPr>
          <a:xfrm>
            <a:off x="-12200" y="6454100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72378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 hasCustomPrompt="1"/>
          </p:nvPr>
        </p:nvSpPr>
        <p:spPr>
          <a:xfrm>
            <a:off x="2869600" y="720000"/>
            <a:ext cx="6452800" cy="10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5" name="Google Shape;265;p27"/>
          <p:cNvSpPr txBox="1">
            <a:spLocks noGrp="1"/>
          </p:cNvSpPr>
          <p:nvPr>
            <p:ph type="subTitle" idx="1"/>
          </p:nvPr>
        </p:nvSpPr>
        <p:spPr>
          <a:xfrm>
            <a:off x="2869600" y="1743765"/>
            <a:ext cx="64528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title" idx="2" hasCustomPrompt="1"/>
          </p:nvPr>
        </p:nvSpPr>
        <p:spPr>
          <a:xfrm>
            <a:off x="2869600" y="2625773"/>
            <a:ext cx="6452800" cy="10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7" name="Google Shape;267;p27"/>
          <p:cNvSpPr txBox="1">
            <a:spLocks noGrp="1"/>
          </p:cNvSpPr>
          <p:nvPr>
            <p:ph type="subTitle" idx="3"/>
          </p:nvPr>
        </p:nvSpPr>
        <p:spPr>
          <a:xfrm>
            <a:off x="2869600" y="3649540"/>
            <a:ext cx="64528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title" idx="4" hasCustomPrompt="1"/>
          </p:nvPr>
        </p:nvSpPr>
        <p:spPr>
          <a:xfrm>
            <a:off x="2869600" y="4531564"/>
            <a:ext cx="6452800" cy="10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5"/>
          </p:nvPr>
        </p:nvSpPr>
        <p:spPr>
          <a:xfrm>
            <a:off x="2869600" y="5555329"/>
            <a:ext cx="64528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7"/>
          <p:cNvSpPr/>
          <p:nvPr/>
        </p:nvSpPr>
        <p:spPr>
          <a:xfrm rot="5400000">
            <a:off x="4610400" y="-4096600"/>
            <a:ext cx="1893600" cy="11264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71" name="Google Shape;271;p27"/>
          <p:cNvSpPr/>
          <p:nvPr/>
        </p:nvSpPr>
        <p:spPr>
          <a:xfrm rot="-5400000" flipH="1">
            <a:off x="5659600" y="-2174600"/>
            <a:ext cx="1893600" cy="1120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72" name="Google Shape;272;p27"/>
          <p:cNvSpPr/>
          <p:nvPr/>
        </p:nvSpPr>
        <p:spPr>
          <a:xfrm rot="5400000">
            <a:off x="4610400" y="-309400"/>
            <a:ext cx="1893600" cy="11264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73" name="Google Shape;273;p27"/>
          <p:cNvCxnSpPr/>
          <p:nvPr/>
        </p:nvCxnSpPr>
        <p:spPr>
          <a:xfrm rot="10800000">
            <a:off x="11678233" y="4393567"/>
            <a:ext cx="0" cy="24520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27"/>
          <p:cNvSpPr/>
          <p:nvPr/>
        </p:nvSpPr>
        <p:spPr>
          <a:xfrm>
            <a:off x="7852233" y="2482200"/>
            <a:ext cx="3826000" cy="377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75" name="Google Shape;275;p27"/>
          <p:cNvCxnSpPr>
            <a:endCxn id="276" idx="0"/>
          </p:cNvCxnSpPr>
          <p:nvPr/>
        </p:nvCxnSpPr>
        <p:spPr>
          <a:xfrm rot="10800000">
            <a:off x="544167" y="-22533"/>
            <a:ext cx="0" cy="4381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27"/>
          <p:cNvSpPr/>
          <p:nvPr/>
        </p:nvSpPr>
        <p:spPr>
          <a:xfrm>
            <a:off x="-1390233" y="4375800"/>
            <a:ext cx="3826000" cy="377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76" name="Google Shape;276;p27"/>
          <p:cNvSpPr/>
          <p:nvPr/>
        </p:nvSpPr>
        <p:spPr>
          <a:xfrm>
            <a:off x="-1983233" y="-22533"/>
            <a:ext cx="5054800" cy="499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43480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29"/>
          <p:cNvCxnSpPr/>
          <p:nvPr/>
        </p:nvCxnSpPr>
        <p:spPr>
          <a:xfrm>
            <a:off x="-49800" y="373400"/>
            <a:ext cx="1225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9"/>
          <p:cNvCxnSpPr/>
          <p:nvPr/>
        </p:nvCxnSpPr>
        <p:spPr>
          <a:xfrm>
            <a:off x="-49800" y="6534400"/>
            <a:ext cx="1225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9"/>
          <p:cNvCxnSpPr/>
          <p:nvPr/>
        </p:nvCxnSpPr>
        <p:spPr>
          <a:xfrm rot="10800000">
            <a:off x="423084" y="-62300"/>
            <a:ext cx="0" cy="6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9"/>
          <p:cNvCxnSpPr/>
          <p:nvPr/>
        </p:nvCxnSpPr>
        <p:spPr>
          <a:xfrm rot="10800000">
            <a:off x="11736917" y="-62300"/>
            <a:ext cx="0" cy="6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29"/>
          <p:cNvSpPr/>
          <p:nvPr/>
        </p:nvSpPr>
        <p:spPr>
          <a:xfrm rot="5399339">
            <a:off x="-1108201" y="-658583"/>
            <a:ext cx="2080800" cy="2055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3145567" y="720000"/>
            <a:ext cx="59008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9"/>
          <p:cNvSpPr/>
          <p:nvPr/>
        </p:nvSpPr>
        <p:spPr>
          <a:xfrm rot="10799531">
            <a:off x="10917133" y="-1078357"/>
            <a:ext cx="2930800" cy="2894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901730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30"/>
          <p:cNvCxnSpPr/>
          <p:nvPr/>
        </p:nvCxnSpPr>
        <p:spPr>
          <a:xfrm rot="10800000">
            <a:off x="439033" y="-62300"/>
            <a:ext cx="0" cy="6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0"/>
          <p:cNvCxnSpPr/>
          <p:nvPr/>
        </p:nvCxnSpPr>
        <p:spPr>
          <a:xfrm rot="10800000">
            <a:off x="11752867" y="-62300"/>
            <a:ext cx="0" cy="6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0"/>
          <p:cNvSpPr/>
          <p:nvPr/>
        </p:nvSpPr>
        <p:spPr>
          <a:xfrm rot="10800000">
            <a:off x="10909701" y="-1355201"/>
            <a:ext cx="2620800" cy="258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96" name="Google Shape;296;p30"/>
          <p:cNvSpPr/>
          <p:nvPr/>
        </p:nvSpPr>
        <p:spPr>
          <a:xfrm rot="5400000">
            <a:off x="-1368599" y="-1340399"/>
            <a:ext cx="2590800" cy="255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2495767" y="720000"/>
            <a:ext cx="72004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335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/>
          <p:nvPr/>
        </p:nvSpPr>
        <p:spPr>
          <a:xfrm>
            <a:off x="2301400" y="-128400"/>
            <a:ext cx="7478400" cy="71748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00" name="Google Shape;300;p31"/>
          <p:cNvSpPr txBox="1">
            <a:spLocks noGrp="1"/>
          </p:cNvSpPr>
          <p:nvPr>
            <p:ph type="ctrTitle"/>
          </p:nvPr>
        </p:nvSpPr>
        <p:spPr>
          <a:xfrm>
            <a:off x="2863933" y="720000"/>
            <a:ext cx="6464000" cy="1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2864067" y="2029200"/>
            <a:ext cx="64640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33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subTitle" idx="2"/>
          </p:nvPr>
        </p:nvSpPr>
        <p:spPr>
          <a:xfrm>
            <a:off x="2864067" y="2784367"/>
            <a:ext cx="6464000" cy="1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2864067" y="5045200"/>
            <a:ext cx="6464000" cy="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4" name="Google Shape;304;p31"/>
          <p:cNvCxnSpPr/>
          <p:nvPr/>
        </p:nvCxnSpPr>
        <p:spPr>
          <a:xfrm>
            <a:off x="13800" y="402933"/>
            <a:ext cx="1216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31"/>
          <p:cNvSpPr/>
          <p:nvPr/>
        </p:nvSpPr>
        <p:spPr>
          <a:xfrm>
            <a:off x="-25667" y="4968333"/>
            <a:ext cx="12243200" cy="1894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06" name="Google Shape;306;p31"/>
          <p:cNvGrpSpPr/>
          <p:nvPr/>
        </p:nvGrpSpPr>
        <p:grpSpPr>
          <a:xfrm rot="5400000" flipH="1">
            <a:off x="263221" y="696849"/>
            <a:ext cx="4073844" cy="2680175"/>
            <a:chOff x="4572000" y="2566850"/>
            <a:chExt cx="3478350" cy="2288400"/>
          </a:xfrm>
        </p:grpSpPr>
        <p:sp>
          <p:nvSpPr>
            <p:cNvPr id="307" name="Google Shape;307;p31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08" name="Google Shape;308;p31"/>
            <p:cNvCxnSpPr>
              <a:stCxn id="307" idx="2"/>
            </p:cNvCxnSpPr>
            <p:nvPr/>
          </p:nvCxnSpPr>
          <p:spPr>
            <a:xfrm rot="10800000">
              <a:off x="6876300" y="3681200"/>
              <a:ext cx="0" cy="2348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9" name="Google Shape;309;p31"/>
          <p:cNvSpPr/>
          <p:nvPr/>
        </p:nvSpPr>
        <p:spPr>
          <a:xfrm>
            <a:off x="-639900" y="7200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10" name="Google Shape;310;p31"/>
          <p:cNvCxnSpPr/>
          <p:nvPr/>
        </p:nvCxnSpPr>
        <p:spPr>
          <a:xfrm>
            <a:off x="-14533" y="6458100"/>
            <a:ext cx="1221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1" name="Google Shape;311;p31"/>
          <p:cNvGrpSpPr/>
          <p:nvPr/>
        </p:nvGrpSpPr>
        <p:grpSpPr>
          <a:xfrm rot="-5400000" flipH="1">
            <a:off x="7444102" y="1180476"/>
            <a:ext cx="4565393" cy="3010313"/>
            <a:chOff x="4572000" y="2566850"/>
            <a:chExt cx="3470550" cy="2288400"/>
          </a:xfrm>
        </p:grpSpPr>
        <p:sp>
          <p:nvSpPr>
            <p:cNvPr id="312" name="Google Shape;312;p31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19369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13" name="Google Shape;313;p31"/>
            <p:cNvCxnSpPr>
              <a:stCxn id="312" idx="2"/>
            </p:cNvCxnSpPr>
            <p:nvPr/>
          </p:nvCxnSpPr>
          <p:spPr>
            <a:xfrm rot="10800000">
              <a:off x="6872400" y="3685100"/>
              <a:ext cx="0" cy="23403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4" name="Google Shape;314;p31"/>
          <p:cNvSpPr/>
          <p:nvPr/>
        </p:nvSpPr>
        <p:spPr>
          <a:xfrm>
            <a:off x="8834167" y="55071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15" name="Google Shape;315;p31"/>
          <p:cNvSpPr/>
          <p:nvPr/>
        </p:nvSpPr>
        <p:spPr>
          <a:xfrm>
            <a:off x="384200" y="55071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16" name="Google Shape;316;p31"/>
          <p:cNvSpPr/>
          <p:nvPr/>
        </p:nvSpPr>
        <p:spPr>
          <a:xfrm>
            <a:off x="9314767" y="15978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17" name="Google Shape;317;p31"/>
          <p:cNvSpPr/>
          <p:nvPr/>
        </p:nvSpPr>
        <p:spPr>
          <a:xfrm>
            <a:off x="786067" y="2989500"/>
            <a:ext cx="878000" cy="87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18" name="Google Shape;318;p31"/>
          <p:cNvSpPr/>
          <p:nvPr/>
        </p:nvSpPr>
        <p:spPr>
          <a:xfrm>
            <a:off x="11042800" y="2235600"/>
            <a:ext cx="378400" cy="3784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521060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/>
          <p:nvPr/>
        </p:nvSpPr>
        <p:spPr>
          <a:xfrm rot="-5400000" flipH="1">
            <a:off x="3401200" y="-1711733"/>
            <a:ext cx="5413200" cy="10281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1" name="Google Shape;321;p32"/>
          <p:cNvSpPr/>
          <p:nvPr/>
        </p:nvSpPr>
        <p:spPr>
          <a:xfrm flipH="1">
            <a:off x="966833" y="752400"/>
            <a:ext cx="5257600" cy="618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22" name="Google Shape;322;p32"/>
          <p:cNvGrpSpPr/>
          <p:nvPr/>
        </p:nvGrpSpPr>
        <p:grpSpPr>
          <a:xfrm rot="-5400000">
            <a:off x="5313635" y="850831"/>
            <a:ext cx="4974040" cy="3272412"/>
            <a:chOff x="4572000" y="2566850"/>
            <a:chExt cx="3478350" cy="2288400"/>
          </a:xfrm>
        </p:grpSpPr>
        <p:sp>
          <p:nvSpPr>
            <p:cNvPr id="323" name="Google Shape;323;p32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24" name="Google Shape;324;p32"/>
            <p:cNvCxnSpPr>
              <a:stCxn id="323" idx="2"/>
            </p:cNvCxnSpPr>
            <p:nvPr/>
          </p:nvCxnSpPr>
          <p:spPr>
            <a:xfrm rot="10800000">
              <a:off x="6876300" y="3681200"/>
              <a:ext cx="0" cy="2348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5" name="Google Shape;325;p32"/>
          <p:cNvSpPr/>
          <p:nvPr/>
        </p:nvSpPr>
        <p:spPr>
          <a:xfrm flipH="1">
            <a:off x="9436867" y="722467"/>
            <a:ext cx="3613200" cy="356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6" name="Google Shape;326;p32"/>
          <p:cNvSpPr/>
          <p:nvPr/>
        </p:nvSpPr>
        <p:spPr>
          <a:xfrm rot="5400000" flipH="1">
            <a:off x="1400" y="7316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7" name="Google Shape;327;p32"/>
          <p:cNvSpPr/>
          <p:nvPr/>
        </p:nvSpPr>
        <p:spPr>
          <a:xfrm>
            <a:off x="10793000" y="4164751"/>
            <a:ext cx="878000" cy="87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8" name="Google Shape;328;p32"/>
          <p:cNvSpPr/>
          <p:nvPr/>
        </p:nvSpPr>
        <p:spPr>
          <a:xfrm>
            <a:off x="1377157" y="752400"/>
            <a:ext cx="395200" cy="395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772188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 flipH="1">
            <a:off x="4692000" y="752400"/>
            <a:ext cx="2808000" cy="618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31" name="Google Shape;331;p33"/>
          <p:cNvGrpSpPr/>
          <p:nvPr/>
        </p:nvGrpSpPr>
        <p:grpSpPr>
          <a:xfrm>
            <a:off x="7500083" y="2151872"/>
            <a:ext cx="4692063" cy="3086899"/>
            <a:chOff x="4572000" y="2566850"/>
            <a:chExt cx="3478350" cy="2288400"/>
          </a:xfrm>
        </p:grpSpPr>
        <p:sp>
          <p:nvSpPr>
            <p:cNvPr id="332" name="Google Shape;332;p33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33" name="Google Shape;333;p33"/>
            <p:cNvCxnSpPr>
              <a:stCxn id="332" idx="2"/>
            </p:cNvCxnSpPr>
            <p:nvPr/>
          </p:nvCxnSpPr>
          <p:spPr>
            <a:xfrm>
              <a:off x="5702250" y="4855250"/>
              <a:ext cx="234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33"/>
          <p:cNvSpPr/>
          <p:nvPr/>
        </p:nvSpPr>
        <p:spPr>
          <a:xfrm rot="5400000" flipH="1">
            <a:off x="8122915" y="5259401"/>
            <a:ext cx="3408400" cy="3366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5" name="Google Shape;335;p33"/>
          <p:cNvSpPr/>
          <p:nvPr/>
        </p:nvSpPr>
        <p:spPr>
          <a:xfrm rot="5400000" flipH="1">
            <a:off x="5594467" y="28964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6" name="Google Shape;336;p33"/>
          <p:cNvSpPr/>
          <p:nvPr/>
        </p:nvSpPr>
        <p:spPr>
          <a:xfrm flipH="1">
            <a:off x="960000" y="752400"/>
            <a:ext cx="2808000" cy="6247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7" name="Google Shape;337;p33"/>
          <p:cNvSpPr/>
          <p:nvPr/>
        </p:nvSpPr>
        <p:spPr>
          <a:xfrm>
            <a:off x="763800" y="5930800"/>
            <a:ext cx="392400" cy="41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38" name="Google Shape;338;p33"/>
          <p:cNvCxnSpPr/>
          <p:nvPr/>
        </p:nvCxnSpPr>
        <p:spPr>
          <a:xfrm>
            <a:off x="12700" y="6138000"/>
            <a:ext cx="467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33"/>
          <p:cNvCxnSpPr>
            <a:stCxn id="330" idx="3"/>
          </p:cNvCxnSpPr>
          <p:nvPr/>
        </p:nvCxnSpPr>
        <p:spPr>
          <a:xfrm>
            <a:off x="6096000" y="752400"/>
            <a:ext cx="610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3"/>
          <p:cNvSpPr/>
          <p:nvPr/>
        </p:nvSpPr>
        <p:spPr>
          <a:xfrm>
            <a:off x="10413999" y="343400"/>
            <a:ext cx="818000" cy="81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351417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/>
          <p:nvPr/>
        </p:nvSpPr>
        <p:spPr>
          <a:xfrm flipH="1">
            <a:off x="939800" y="752400"/>
            <a:ext cx="10312400" cy="3489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43" name="Google Shape;343;p34"/>
          <p:cNvGrpSpPr/>
          <p:nvPr/>
        </p:nvGrpSpPr>
        <p:grpSpPr>
          <a:xfrm>
            <a:off x="6510686" y="2376335"/>
            <a:ext cx="5681305" cy="3737415"/>
            <a:chOff x="4572000" y="2566850"/>
            <a:chExt cx="3478350" cy="2288400"/>
          </a:xfrm>
        </p:grpSpPr>
        <p:sp>
          <p:nvSpPr>
            <p:cNvPr id="344" name="Google Shape;344;p3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45" name="Google Shape;345;p34"/>
            <p:cNvCxnSpPr>
              <a:stCxn id="344" idx="2"/>
            </p:cNvCxnSpPr>
            <p:nvPr/>
          </p:nvCxnSpPr>
          <p:spPr>
            <a:xfrm>
              <a:off x="5702250" y="4855250"/>
              <a:ext cx="2348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6" name="Google Shape;346;p34"/>
          <p:cNvSpPr/>
          <p:nvPr/>
        </p:nvSpPr>
        <p:spPr>
          <a:xfrm rot="5400000" flipH="1">
            <a:off x="8451967" y="3817981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7" name="Google Shape;347;p34"/>
          <p:cNvSpPr/>
          <p:nvPr/>
        </p:nvSpPr>
        <p:spPr>
          <a:xfrm>
            <a:off x="550999" y="3806367"/>
            <a:ext cx="818000" cy="81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8" name="Google Shape;348;p34"/>
          <p:cNvSpPr/>
          <p:nvPr/>
        </p:nvSpPr>
        <p:spPr>
          <a:xfrm>
            <a:off x="5899800" y="5930767"/>
            <a:ext cx="392400" cy="4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49" name="Google Shape;349;p34"/>
          <p:cNvCxnSpPr/>
          <p:nvPr/>
        </p:nvCxnSpPr>
        <p:spPr>
          <a:xfrm>
            <a:off x="12800" y="6138000"/>
            <a:ext cx="6083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34"/>
          <p:cNvSpPr/>
          <p:nvPr/>
        </p:nvSpPr>
        <p:spPr>
          <a:xfrm flipH="1">
            <a:off x="940000" y="4762500"/>
            <a:ext cx="3124000" cy="2218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2480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 flipH="1">
            <a:off x="4692000" y="752400"/>
            <a:ext cx="2808000" cy="618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31" name="Google Shape;331;p33"/>
          <p:cNvGrpSpPr/>
          <p:nvPr/>
        </p:nvGrpSpPr>
        <p:grpSpPr>
          <a:xfrm>
            <a:off x="7500083" y="2151872"/>
            <a:ext cx="4692063" cy="3086899"/>
            <a:chOff x="4572000" y="2566850"/>
            <a:chExt cx="3478350" cy="2288400"/>
          </a:xfrm>
        </p:grpSpPr>
        <p:sp>
          <p:nvSpPr>
            <p:cNvPr id="332" name="Google Shape;332;p33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33" name="Google Shape;333;p33"/>
            <p:cNvCxnSpPr>
              <a:stCxn id="332" idx="2"/>
            </p:cNvCxnSpPr>
            <p:nvPr/>
          </p:nvCxnSpPr>
          <p:spPr>
            <a:xfrm>
              <a:off x="5702250" y="4855250"/>
              <a:ext cx="234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33"/>
          <p:cNvSpPr/>
          <p:nvPr/>
        </p:nvSpPr>
        <p:spPr>
          <a:xfrm rot="5400000" flipH="1">
            <a:off x="8122915" y="5259401"/>
            <a:ext cx="3408400" cy="3366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5" name="Google Shape;335;p33"/>
          <p:cNvSpPr/>
          <p:nvPr/>
        </p:nvSpPr>
        <p:spPr>
          <a:xfrm rot="5400000" flipH="1">
            <a:off x="5594467" y="28964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6" name="Google Shape;336;p33"/>
          <p:cNvSpPr/>
          <p:nvPr/>
        </p:nvSpPr>
        <p:spPr>
          <a:xfrm flipH="1">
            <a:off x="960000" y="752400"/>
            <a:ext cx="2808000" cy="6247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7" name="Google Shape;337;p33"/>
          <p:cNvSpPr/>
          <p:nvPr/>
        </p:nvSpPr>
        <p:spPr>
          <a:xfrm>
            <a:off x="763800" y="5930800"/>
            <a:ext cx="392400" cy="41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38" name="Google Shape;338;p33"/>
          <p:cNvCxnSpPr/>
          <p:nvPr/>
        </p:nvCxnSpPr>
        <p:spPr>
          <a:xfrm>
            <a:off x="12700" y="6138000"/>
            <a:ext cx="467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33"/>
          <p:cNvCxnSpPr>
            <a:stCxn id="330" idx="3"/>
          </p:cNvCxnSpPr>
          <p:nvPr/>
        </p:nvCxnSpPr>
        <p:spPr>
          <a:xfrm>
            <a:off x="6096000" y="752400"/>
            <a:ext cx="610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3"/>
          <p:cNvSpPr/>
          <p:nvPr/>
        </p:nvSpPr>
        <p:spPr>
          <a:xfrm>
            <a:off x="10413999" y="343400"/>
            <a:ext cx="818000" cy="81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2"/>
          <p:cNvCxnSpPr/>
          <p:nvPr/>
        </p:nvCxnSpPr>
        <p:spPr>
          <a:xfrm>
            <a:off x="2630200" y="3689804"/>
            <a:ext cx="8208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14000" y="1525900"/>
            <a:ext cx="6640400" cy="31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11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14000" y="4976533"/>
            <a:ext cx="6078400" cy="671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72067" y="7200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5400000">
            <a:off x="9041542" y="1732694"/>
            <a:ext cx="7008751" cy="3392629"/>
            <a:chOff x="4572000" y="2566850"/>
            <a:chExt cx="4727550" cy="22884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5" name="Google Shape;15;p2"/>
            <p:cNvCxnSpPr>
              <a:stCxn id="14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6;p2"/>
          <p:cNvSpPr/>
          <p:nvPr/>
        </p:nvSpPr>
        <p:spPr>
          <a:xfrm flipH="1">
            <a:off x="2633000" y="-36900"/>
            <a:ext cx="6386000" cy="6308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818285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-12200" y="369033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31;p4"/>
          <p:cNvGrpSpPr/>
          <p:nvPr/>
        </p:nvGrpSpPr>
        <p:grpSpPr>
          <a:xfrm rot="-5400000">
            <a:off x="6511282" y="1661966"/>
            <a:ext cx="7024509" cy="3400257"/>
            <a:chOff x="4572000" y="2566850"/>
            <a:chExt cx="4727550" cy="2288400"/>
          </a:xfrm>
        </p:grpSpPr>
        <p:sp>
          <p:nvSpPr>
            <p:cNvPr id="32" name="Google Shape;32;p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3" name="Google Shape;33;p4"/>
            <p:cNvCxnSpPr>
              <a:stCxn id="32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4"/>
          <p:cNvSpPr/>
          <p:nvPr/>
        </p:nvSpPr>
        <p:spPr>
          <a:xfrm>
            <a:off x="303767" y="179833"/>
            <a:ext cx="378400" cy="37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8596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932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/>
          <p:nvPr/>
        </p:nvSpPr>
        <p:spPr>
          <a:xfrm rot="-5400000" flipH="1">
            <a:off x="3401200" y="-1711733"/>
            <a:ext cx="5413200" cy="10281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1" name="Google Shape;321;p32"/>
          <p:cNvSpPr/>
          <p:nvPr/>
        </p:nvSpPr>
        <p:spPr>
          <a:xfrm flipH="1">
            <a:off x="966833" y="752400"/>
            <a:ext cx="5257600" cy="618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22" name="Google Shape;322;p32"/>
          <p:cNvGrpSpPr/>
          <p:nvPr/>
        </p:nvGrpSpPr>
        <p:grpSpPr>
          <a:xfrm rot="-5400000">
            <a:off x="5313635" y="850831"/>
            <a:ext cx="4974040" cy="3272412"/>
            <a:chOff x="4572000" y="2566850"/>
            <a:chExt cx="3478350" cy="2288400"/>
          </a:xfrm>
        </p:grpSpPr>
        <p:sp>
          <p:nvSpPr>
            <p:cNvPr id="323" name="Google Shape;323;p32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24" name="Google Shape;324;p32"/>
            <p:cNvCxnSpPr>
              <a:stCxn id="323" idx="2"/>
            </p:cNvCxnSpPr>
            <p:nvPr/>
          </p:nvCxnSpPr>
          <p:spPr>
            <a:xfrm rot="10800000">
              <a:off x="6876300" y="3681200"/>
              <a:ext cx="0" cy="2348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5" name="Google Shape;325;p32"/>
          <p:cNvSpPr/>
          <p:nvPr/>
        </p:nvSpPr>
        <p:spPr>
          <a:xfrm flipH="1">
            <a:off x="9436867" y="722467"/>
            <a:ext cx="3613200" cy="356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6" name="Google Shape;326;p32"/>
          <p:cNvSpPr/>
          <p:nvPr/>
        </p:nvSpPr>
        <p:spPr>
          <a:xfrm rot="5400000" flipH="1">
            <a:off x="1400" y="7316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7" name="Google Shape;327;p32"/>
          <p:cNvSpPr/>
          <p:nvPr/>
        </p:nvSpPr>
        <p:spPr>
          <a:xfrm>
            <a:off x="10793000" y="4164751"/>
            <a:ext cx="878000" cy="87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28" name="Google Shape;328;p32"/>
          <p:cNvSpPr/>
          <p:nvPr/>
        </p:nvSpPr>
        <p:spPr>
          <a:xfrm>
            <a:off x="1377157" y="752400"/>
            <a:ext cx="395200" cy="395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009202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 flipH="1">
            <a:off x="4692000" y="752400"/>
            <a:ext cx="2808000" cy="61820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31" name="Google Shape;331;p33"/>
          <p:cNvGrpSpPr/>
          <p:nvPr/>
        </p:nvGrpSpPr>
        <p:grpSpPr>
          <a:xfrm>
            <a:off x="7500083" y="2151872"/>
            <a:ext cx="4692063" cy="3086899"/>
            <a:chOff x="4572000" y="2566850"/>
            <a:chExt cx="3478350" cy="2288400"/>
          </a:xfrm>
        </p:grpSpPr>
        <p:sp>
          <p:nvSpPr>
            <p:cNvPr id="332" name="Google Shape;332;p33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33" name="Google Shape;333;p33"/>
            <p:cNvCxnSpPr>
              <a:stCxn id="332" idx="2"/>
            </p:cNvCxnSpPr>
            <p:nvPr/>
          </p:nvCxnSpPr>
          <p:spPr>
            <a:xfrm>
              <a:off x="5702250" y="4855250"/>
              <a:ext cx="234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33"/>
          <p:cNvSpPr/>
          <p:nvPr/>
        </p:nvSpPr>
        <p:spPr>
          <a:xfrm rot="5400000" flipH="1">
            <a:off x="8122915" y="5259401"/>
            <a:ext cx="3408400" cy="3366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5" name="Google Shape;335;p33"/>
          <p:cNvSpPr/>
          <p:nvPr/>
        </p:nvSpPr>
        <p:spPr>
          <a:xfrm rot="5400000" flipH="1">
            <a:off x="5594467" y="28964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6" name="Google Shape;336;p33"/>
          <p:cNvSpPr/>
          <p:nvPr/>
        </p:nvSpPr>
        <p:spPr>
          <a:xfrm flipH="1">
            <a:off x="960000" y="752400"/>
            <a:ext cx="2808000" cy="6247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7" name="Google Shape;337;p33"/>
          <p:cNvSpPr/>
          <p:nvPr/>
        </p:nvSpPr>
        <p:spPr>
          <a:xfrm>
            <a:off x="763800" y="5930800"/>
            <a:ext cx="392400" cy="41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38" name="Google Shape;338;p33"/>
          <p:cNvCxnSpPr/>
          <p:nvPr/>
        </p:nvCxnSpPr>
        <p:spPr>
          <a:xfrm>
            <a:off x="12700" y="6138000"/>
            <a:ext cx="467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33"/>
          <p:cNvCxnSpPr>
            <a:stCxn id="330" idx="3"/>
          </p:cNvCxnSpPr>
          <p:nvPr/>
        </p:nvCxnSpPr>
        <p:spPr>
          <a:xfrm>
            <a:off x="6096000" y="752400"/>
            <a:ext cx="610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3"/>
          <p:cNvSpPr/>
          <p:nvPr/>
        </p:nvSpPr>
        <p:spPr>
          <a:xfrm>
            <a:off x="10413999" y="343400"/>
            <a:ext cx="818000" cy="81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009124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/>
          <p:nvPr/>
        </p:nvSpPr>
        <p:spPr>
          <a:xfrm flipH="1">
            <a:off x="939800" y="752400"/>
            <a:ext cx="10312400" cy="3489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43" name="Google Shape;343;p34"/>
          <p:cNvGrpSpPr/>
          <p:nvPr/>
        </p:nvGrpSpPr>
        <p:grpSpPr>
          <a:xfrm>
            <a:off x="6510686" y="2376335"/>
            <a:ext cx="5681305" cy="3737415"/>
            <a:chOff x="4572000" y="2566850"/>
            <a:chExt cx="3478350" cy="2288400"/>
          </a:xfrm>
        </p:grpSpPr>
        <p:sp>
          <p:nvSpPr>
            <p:cNvPr id="344" name="Google Shape;344;p3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45" name="Google Shape;345;p34"/>
            <p:cNvCxnSpPr>
              <a:stCxn id="344" idx="2"/>
            </p:cNvCxnSpPr>
            <p:nvPr/>
          </p:nvCxnSpPr>
          <p:spPr>
            <a:xfrm>
              <a:off x="5702250" y="4855250"/>
              <a:ext cx="2348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6" name="Google Shape;346;p34"/>
          <p:cNvSpPr/>
          <p:nvPr/>
        </p:nvSpPr>
        <p:spPr>
          <a:xfrm rot="5400000" flipH="1">
            <a:off x="8451967" y="3817981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7" name="Google Shape;347;p34"/>
          <p:cNvSpPr/>
          <p:nvPr/>
        </p:nvSpPr>
        <p:spPr>
          <a:xfrm>
            <a:off x="550999" y="3806367"/>
            <a:ext cx="818000" cy="81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8" name="Google Shape;348;p34"/>
          <p:cNvSpPr/>
          <p:nvPr/>
        </p:nvSpPr>
        <p:spPr>
          <a:xfrm>
            <a:off x="5899800" y="5930767"/>
            <a:ext cx="392400" cy="4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49" name="Google Shape;349;p34"/>
          <p:cNvCxnSpPr/>
          <p:nvPr/>
        </p:nvCxnSpPr>
        <p:spPr>
          <a:xfrm>
            <a:off x="12800" y="6138000"/>
            <a:ext cx="6083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34"/>
          <p:cNvSpPr/>
          <p:nvPr/>
        </p:nvSpPr>
        <p:spPr>
          <a:xfrm flipH="1">
            <a:off x="940000" y="4762500"/>
            <a:ext cx="3124000" cy="2218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062441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5400000">
            <a:off x="2875600" y="-2199667"/>
            <a:ext cx="5439200" cy="11273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161" name="Google Shape;161;p19"/>
          <p:cNvCxnSpPr/>
          <p:nvPr/>
        </p:nvCxnSpPr>
        <p:spPr>
          <a:xfrm>
            <a:off x="13800" y="6454100"/>
            <a:ext cx="1216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oogle Shape;162;p19"/>
          <p:cNvGrpSpPr/>
          <p:nvPr/>
        </p:nvGrpSpPr>
        <p:grpSpPr>
          <a:xfrm rot="5400000" flipH="1">
            <a:off x="1805059" y="1561965"/>
            <a:ext cx="4974040" cy="3272412"/>
            <a:chOff x="4572000" y="2566850"/>
            <a:chExt cx="3478350" cy="2288400"/>
          </a:xfrm>
        </p:grpSpPr>
        <p:sp>
          <p:nvSpPr>
            <p:cNvPr id="163" name="Google Shape;163;p19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64" name="Google Shape;164;p19"/>
            <p:cNvCxnSpPr>
              <a:stCxn id="163" idx="2"/>
            </p:cNvCxnSpPr>
            <p:nvPr/>
          </p:nvCxnSpPr>
          <p:spPr>
            <a:xfrm rot="10800000">
              <a:off x="6876300" y="3681200"/>
              <a:ext cx="0" cy="23481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5" name="Google Shape;165;p19"/>
          <p:cNvSpPr/>
          <p:nvPr/>
        </p:nvSpPr>
        <p:spPr>
          <a:xfrm>
            <a:off x="-957333" y="1587000"/>
            <a:ext cx="3613200" cy="3569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66" name="Google Shape;166;p19"/>
          <p:cNvSpPr/>
          <p:nvPr/>
        </p:nvSpPr>
        <p:spPr>
          <a:xfrm>
            <a:off x="9665467" y="2933015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"/>
          </p:nvPr>
        </p:nvSpPr>
        <p:spPr>
          <a:xfrm>
            <a:off x="3924800" y="3733795"/>
            <a:ext cx="43428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961000" y="2031000"/>
            <a:ext cx="6270400" cy="17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52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/>
          <p:nvPr/>
        </p:nvSpPr>
        <p:spPr>
          <a:xfrm flipH="1">
            <a:off x="939800" y="752400"/>
            <a:ext cx="10312400" cy="34896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43" name="Google Shape;343;p34"/>
          <p:cNvGrpSpPr/>
          <p:nvPr/>
        </p:nvGrpSpPr>
        <p:grpSpPr>
          <a:xfrm>
            <a:off x="6510686" y="2376335"/>
            <a:ext cx="5681305" cy="3737415"/>
            <a:chOff x="4572000" y="2566850"/>
            <a:chExt cx="3478350" cy="2288400"/>
          </a:xfrm>
        </p:grpSpPr>
        <p:sp>
          <p:nvSpPr>
            <p:cNvPr id="344" name="Google Shape;344;p3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45" name="Google Shape;345;p34"/>
            <p:cNvCxnSpPr>
              <a:stCxn id="344" idx="2"/>
            </p:cNvCxnSpPr>
            <p:nvPr/>
          </p:nvCxnSpPr>
          <p:spPr>
            <a:xfrm>
              <a:off x="5702250" y="4855250"/>
              <a:ext cx="2348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6" name="Google Shape;346;p34"/>
          <p:cNvSpPr/>
          <p:nvPr/>
        </p:nvSpPr>
        <p:spPr>
          <a:xfrm rot="5400000" flipH="1">
            <a:off x="8451967" y="3817981"/>
            <a:ext cx="1917200" cy="189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7" name="Google Shape;347;p34"/>
          <p:cNvSpPr/>
          <p:nvPr/>
        </p:nvSpPr>
        <p:spPr>
          <a:xfrm>
            <a:off x="550999" y="3806367"/>
            <a:ext cx="818000" cy="81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8" name="Google Shape;348;p34"/>
          <p:cNvSpPr/>
          <p:nvPr/>
        </p:nvSpPr>
        <p:spPr>
          <a:xfrm>
            <a:off x="5899800" y="5930767"/>
            <a:ext cx="392400" cy="4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349" name="Google Shape;349;p34"/>
          <p:cNvCxnSpPr/>
          <p:nvPr/>
        </p:nvCxnSpPr>
        <p:spPr>
          <a:xfrm>
            <a:off x="12800" y="6138000"/>
            <a:ext cx="6083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34"/>
          <p:cNvSpPr/>
          <p:nvPr/>
        </p:nvSpPr>
        <p:spPr>
          <a:xfrm flipH="1">
            <a:off x="940000" y="4762500"/>
            <a:ext cx="3124000" cy="2218400"/>
          </a:xfrm>
          <a:prstGeom prst="round2SameRect">
            <a:avLst>
              <a:gd name="adj1" fmla="val 49935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-12200" y="369033"/>
            <a:ext cx="1219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31;p4"/>
          <p:cNvGrpSpPr/>
          <p:nvPr/>
        </p:nvGrpSpPr>
        <p:grpSpPr>
          <a:xfrm rot="-5400000">
            <a:off x="6511282" y="1661966"/>
            <a:ext cx="7024509" cy="3400257"/>
            <a:chOff x="4572000" y="2566850"/>
            <a:chExt cx="4727550" cy="2288400"/>
          </a:xfrm>
        </p:grpSpPr>
        <p:sp>
          <p:nvSpPr>
            <p:cNvPr id="32" name="Google Shape;32;p4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33" name="Google Shape;33;p4"/>
            <p:cNvCxnSpPr>
              <a:stCxn id="32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4"/>
          <p:cNvSpPr/>
          <p:nvPr/>
        </p:nvSpPr>
        <p:spPr>
          <a:xfrm>
            <a:off x="303767" y="179833"/>
            <a:ext cx="378400" cy="37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51379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2"/>
          <p:cNvCxnSpPr/>
          <p:nvPr/>
        </p:nvCxnSpPr>
        <p:spPr>
          <a:xfrm>
            <a:off x="2630200" y="3689804"/>
            <a:ext cx="8208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14000" y="1525900"/>
            <a:ext cx="6640400" cy="31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11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14000" y="4976533"/>
            <a:ext cx="6078400" cy="671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72067" y="7200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5400000">
            <a:off x="9041542" y="1732694"/>
            <a:ext cx="7008751" cy="3392629"/>
            <a:chOff x="4572000" y="2566850"/>
            <a:chExt cx="4727550" cy="22884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15" name="Google Shape;15;p2"/>
            <p:cNvCxnSpPr>
              <a:stCxn id="14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6;p2"/>
          <p:cNvSpPr/>
          <p:nvPr/>
        </p:nvSpPr>
        <p:spPr>
          <a:xfrm flipH="1">
            <a:off x="2633000" y="-36900"/>
            <a:ext cx="6386000" cy="6308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57227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436767" y="2740267"/>
            <a:ext cx="7318400" cy="1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267000" y="989833"/>
            <a:ext cx="165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925767" y="4760533"/>
            <a:ext cx="6340400" cy="70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4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None/>
              <a:defRPr sz="2133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9214200" y="2263967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" name="Google Shape;22;p3"/>
          <p:cNvSpPr/>
          <p:nvPr/>
        </p:nvSpPr>
        <p:spPr>
          <a:xfrm flipH="1">
            <a:off x="2633000" y="-36900"/>
            <a:ext cx="6386000" cy="6308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" name="Google Shape;23;p3"/>
          <p:cNvGrpSpPr/>
          <p:nvPr/>
        </p:nvGrpSpPr>
        <p:grpSpPr>
          <a:xfrm rot="-5400000">
            <a:off x="6031309" y="1732694"/>
            <a:ext cx="7008751" cy="3392629"/>
            <a:chOff x="4572000" y="2566850"/>
            <a:chExt cx="4727550" cy="2288400"/>
          </a:xfrm>
        </p:grpSpPr>
        <p:sp>
          <p:nvSpPr>
            <p:cNvPr id="24" name="Google Shape;24;p3"/>
            <p:cNvSpPr/>
            <p:nvPr/>
          </p:nvSpPr>
          <p:spPr>
            <a:xfrm rot="-5400000" flipH="1">
              <a:off x="4558050" y="2580800"/>
              <a:ext cx="2288400" cy="226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cxnSp>
          <p:nvCxnSpPr>
            <p:cNvPr id="25" name="Google Shape;25;p3"/>
            <p:cNvCxnSpPr>
              <a:stCxn id="24" idx="2"/>
            </p:cNvCxnSpPr>
            <p:nvPr/>
          </p:nvCxnSpPr>
          <p:spPr>
            <a:xfrm rot="10800000">
              <a:off x="7500900" y="3056600"/>
              <a:ext cx="0" cy="35973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3"/>
          <p:cNvSpPr/>
          <p:nvPr/>
        </p:nvSpPr>
        <p:spPr>
          <a:xfrm rot="-5400000" flipH="1">
            <a:off x="6121667" y="3561000"/>
            <a:ext cx="3355200" cy="3314000"/>
          </a:xfrm>
          <a:prstGeom prst="arc">
            <a:avLst>
              <a:gd name="adj1" fmla="val 16774737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8586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enor Sans"/>
              <a:buNone/>
              <a:defRPr sz="33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73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enor Sans"/>
              <a:buNone/>
              <a:defRPr sz="33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3035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enor Sans"/>
              <a:buNone/>
              <a:defRPr sz="33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894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2" name="Google Shape;362;p37"/>
          <p:cNvCxnSpPr/>
          <p:nvPr/>
        </p:nvCxnSpPr>
        <p:spPr>
          <a:xfrm>
            <a:off x="-2193525" y="4106800"/>
            <a:ext cx="1082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37"/>
          <p:cNvSpPr/>
          <p:nvPr/>
        </p:nvSpPr>
        <p:spPr>
          <a:xfrm>
            <a:off x="1356000" y="1205333"/>
            <a:ext cx="878000" cy="87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4" name="Google Shape;364;p37"/>
          <p:cNvSpPr/>
          <p:nvPr/>
        </p:nvSpPr>
        <p:spPr>
          <a:xfrm>
            <a:off x="10660831" y="5819000"/>
            <a:ext cx="373200" cy="37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cxnSp>
        <p:nvCxnSpPr>
          <p:cNvPr id="365" name="Google Shape;365;p37"/>
          <p:cNvCxnSpPr/>
          <p:nvPr/>
        </p:nvCxnSpPr>
        <p:spPr>
          <a:xfrm rot="10800000">
            <a:off x="802400" y="-24400"/>
            <a:ext cx="0" cy="13800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37"/>
          <p:cNvCxnSpPr/>
          <p:nvPr/>
        </p:nvCxnSpPr>
        <p:spPr>
          <a:xfrm>
            <a:off x="802400" y="6858000"/>
            <a:ext cx="0" cy="769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Oval 10"/>
          <p:cNvSpPr/>
          <p:nvPr/>
        </p:nvSpPr>
        <p:spPr>
          <a:xfrm>
            <a:off x="10256065" y="538814"/>
            <a:ext cx="1555932" cy="1532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89"/>
          </a:p>
        </p:txBody>
      </p:sp>
      <p:sp>
        <p:nvSpPr>
          <p:cNvPr id="12" name="Oval 11"/>
          <p:cNvSpPr/>
          <p:nvPr/>
        </p:nvSpPr>
        <p:spPr>
          <a:xfrm>
            <a:off x="905691" y="682630"/>
            <a:ext cx="1555932" cy="15327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89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8068" y="2426805"/>
            <a:ext cx="12321449" cy="74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Tenor Sans"/>
              <a:buNone/>
              <a:defRPr sz="8500" b="0" i="0" u="none" strike="noStrike" cap="non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N" sz="5867" dirty="0">
                <a:latin typeface="Sitka Subheading" panose="02000505000000020004" pitchFamily="2" charset="0"/>
              </a:rPr>
              <a:t>NATIONAL HYDROLOGY PROJECT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063CA-BF61-4881-B612-E0FB3F5299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894" y="945621"/>
            <a:ext cx="719525" cy="1117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894776-4CBB-4852-97CF-B97D72C3C2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098" y="746388"/>
            <a:ext cx="1377863" cy="11175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7382" y="3222124"/>
            <a:ext cx="1040765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400" dirty="0">
                <a:ln w="0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3B55">
                      <a:alpha val="40000"/>
                    </a:srgbClr>
                  </a:outerShdw>
                </a:effectLst>
              </a:rPr>
              <a:t>A World Bank Assisted Central Scheme for Transforming the Water Sector</a:t>
            </a:r>
            <a:endParaRPr lang="en-US" sz="2400" b="1" spc="67" dirty="0">
              <a:ln w="0">
                <a:solidFill>
                  <a:srgbClr val="FFFFFF"/>
                </a:solidFill>
              </a:ln>
              <a:solidFill>
                <a:srgbClr val="C00000"/>
              </a:solidFill>
              <a:effectLst>
                <a:glow rad="38100">
                  <a:srgbClr val="D3EBD5">
                    <a:alpha val="40000"/>
                  </a:srgbClr>
                </a:glo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774796-7C5E-4E6C-822E-409C6A821332}"/>
              </a:ext>
            </a:extLst>
          </p:cNvPr>
          <p:cNvSpPr txBox="1"/>
          <p:nvPr/>
        </p:nvSpPr>
        <p:spPr>
          <a:xfrm>
            <a:off x="4037163" y="5106270"/>
            <a:ext cx="4574796" cy="5027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N" sz="2667" b="1" dirty="0" smtClean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17</a:t>
            </a:r>
            <a:r>
              <a:rPr lang="en-IN" sz="2667" b="1" baseline="30000" dirty="0" smtClean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th</a:t>
            </a:r>
            <a:r>
              <a:rPr lang="en-IN" sz="2667" b="1" dirty="0" smtClean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en-IN" sz="2667" b="1" dirty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– </a:t>
            </a:r>
            <a:r>
              <a:rPr lang="en-IN" sz="2667" b="1" dirty="0" smtClean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18</a:t>
            </a:r>
            <a:r>
              <a:rPr lang="en-IN" sz="2667" b="1" baseline="30000" dirty="0" smtClean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th</a:t>
            </a:r>
            <a:r>
              <a:rPr lang="en-IN" sz="2667" b="1" dirty="0" smtClean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en-IN" sz="2667" b="1" dirty="0">
                <a:solidFill>
                  <a:srgbClr val="FFC0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June,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4509" y="4662601"/>
            <a:ext cx="61266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World Bank Mission : Phase III – Bengaluru, Karnataka</a:t>
            </a: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337148" y="510999"/>
            <a:ext cx="5256256" cy="507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Water Quality Monitoring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20070" y="350281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27" y="1164770"/>
            <a:ext cx="3467263" cy="3008396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27" y="4315537"/>
            <a:ext cx="3467263" cy="2270790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746" y="3485636"/>
            <a:ext cx="4134255" cy="3100691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745" y="1264595"/>
            <a:ext cx="4134255" cy="1965344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6838746" y="510999"/>
            <a:ext cx="4425264" cy="507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Bathymetric Survey</a:t>
            </a:r>
          </a:p>
        </p:txBody>
      </p:sp>
    </p:spTree>
    <p:extLst>
      <p:ext uri="{BB962C8B-B14F-4D97-AF65-F5344CB8AC3E}">
        <p14:creationId xmlns:p14="http://schemas.microsoft.com/office/powerpoint/2010/main" val="204295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791" y="425892"/>
            <a:ext cx="11588962" cy="507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GW Monitoring Stations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38" y="73183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E81991-6B24-40C3-806E-5A6108DAEBED}"/>
              </a:ext>
            </a:extLst>
          </p:cNvPr>
          <p:cNvSpPr txBox="1"/>
          <p:nvPr/>
        </p:nvSpPr>
        <p:spPr>
          <a:xfrm>
            <a:off x="9384419" y="507987"/>
            <a:ext cx="1337226" cy="379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0"/>
                <a:cs typeface="Arial" panose="020B0604020202020204" pitchFamily="34" charset="0"/>
                <a:sym typeface="Arial"/>
              </a:rPr>
              <a:t>Telangana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B0B97-67F9-4261-91C4-99CA7EA598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9528" y="1088003"/>
            <a:ext cx="2771743" cy="207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71BDEC-636C-41B6-9A74-9BAC716493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92266" y="1443418"/>
            <a:ext cx="2843326" cy="2132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2C6C9E-3BC5-429E-8324-424075BF3F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2740" y="1443418"/>
            <a:ext cx="2843323" cy="2132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3B572-D018-4065-ACA2-470869609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909230" y="1088003"/>
            <a:ext cx="2806770" cy="21050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DD7BB3-7751-4E62-ABBC-9CB92EB19A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55" y="4395705"/>
            <a:ext cx="3055798" cy="20364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F950C3-6604-484E-9E3B-EADD4BD084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70" y="4395705"/>
            <a:ext cx="3055798" cy="20364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E2968E-227F-427D-94CF-D69BFD6C6F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19" y="4327029"/>
            <a:ext cx="2772081" cy="21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791" y="425892"/>
            <a:ext cx="11588962" cy="507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GW Monitoring Stations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38" y="73183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596E1A2-0619-49DA-8C22-1FAE19BC0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766" y="1037939"/>
            <a:ext cx="3114001" cy="2202344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DD6A1E-A628-4696-B827-0A5903421F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270" y="987378"/>
            <a:ext cx="2079715" cy="2441622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6D80-01F4-4243-8713-FCCED9CF77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121" y="3756873"/>
            <a:ext cx="1994864" cy="2659818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ACE6E-7822-4A24-800D-7AA3F2EBCA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219" y="1037938"/>
            <a:ext cx="3114000" cy="2335501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66A27D-DC5F-4818-85A1-710DE3707B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703" y="3832193"/>
            <a:ext cx="3366126" cy="2524594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9C4B05-2DC3-4118-9B44-144788A508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99402" y="3550690"/>
            <a:ext cx="2675235" cy="3087601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10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791" y="425892"/>
            <a:ext cx="11588962" cy="507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Technical Audit of GW Monitoring Stations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38" y="73183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0F5374D-261E-4903-A160-94115EBEE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4265" y="1132871"/>
            <a:ext cx="2441642" cy="2551768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52140-7C38-4C82-A6AC-724D5171EF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66" y="1122866"/>
            <a:ext cx="1913827" cy="2551768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484E69-EA68-4C98-BEB7-184DB141A4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642" y="1132872"/>
            <a:ext cx="1870220" cy="2531756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341F9-ABEA-4899-BD0D-BE803EF5E2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73" y="1122866"/>
            <a:ext cx="1870220" cy="2493627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F7B258-8C25-4B08-A55B-D094DFE8FA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8217" y="1132870"/>
            <a:ext cx="2632569" cy="2551769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1E8237-F349-49E6-AC9A-3802D5FFAA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3930" y="3964399"/>
            <a:ext cx="2091977" cy="2594967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1F96AE-7D47-465D-8228-B806F2587A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905927" y="3964399"/>
            <a:ext cx="4249200" cy="2596639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238045-447C-495B-BC77-BEFEDECF136D}"/>
              </a:ext>
            </a:extLst>
          </p:cNvPr>
          <p:cNvSpPr txBox="1"/>
          <p:nvPr/>
        </p:nvSpPr>
        <p:spPr>
          <a:xfrm>
            <a:off x="10262833" y="495208"/>
            <a:ext cx="1148071" cy="379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0"/>
                <a:cs typeface="Arial" panose="020B0604020202020204" pitchFamily="34" charset="0"/>
                <a:sym typeface="Arial"/>
              </a:rPr>
              <a:t>KERALA</a:t>
            </a:r>
          </a:p>
        </p:txBody>
      </p:sp>
    </p:spTree>
    <p:extLst>
      <p:ext uri="{BB962C8B-B14F-4D97-AF65-F5344CB8AC3E}">
        <p14:creationId xmlns:p14="http://schemas.microsoft.com/office/powerpoint/2010/main" val="343713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609129" y="625511"/>
            <a:ext cx="5392329" cy="479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CORS Station and Network: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38" y="73183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A picture containing outdoor, ground, sky, dirt&#10;&#10;Description automatically generated">
            <a:extLst>
              <a:ext uri="{FF2B5EF4-FFF2-40B4-BE49-F238E27FC236}">
                <a16:creationId xmlns:a16="http://schemas.microsoft.com/office/drawing/2014/main" id="{0E8162BC-9FFD-483D-9040-121D0E6A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1" y="1111203"/>
            <a:ext cx="3509998" cy="4679997"/>
          </a:xfrm>
          <a:prstGeom prst="rect">
            <a:avLst/>
          </a:prstGeom>
          <a:ln w="28575">
            <a:solidFill>
              <a:schemeClr val="accent2">
                <a:lumMod val="25000"/>
                <a:lumOff val="75000"/>
              </a:schemeClr>
            </a:solidFill>
          </a:ln>
        </p:spPr>
      </p:pic>
      <p:pic>
        <p:nvPicPr>
          <p:cNvPr id="6" name="image3.jpeg">
            <a:extLst>
              <a:ext uri="{FF2B5EF4-FFF2-40B4-BE49-F238E27FC236}">
                <a16:creationId xmlns:a16="http://schemas.microsoft.com/office/drawing/2014/main" id="{F64D53DC-E336-4109-8E84-85DD8163D9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1876" y="1101677"/>
            <a:ext cx="6151372" cy="4203747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2250B0-C9BF-4AB1-A377-F66B53A12D33}"/>
              </a:ext>
            </a:extLst>
          </p:cNvPr>
          <p:cNvSpPr txBox="1"/>
          <p:nvPr/>
        </p:nvSpPr>
        <p:spPr>
          <a:xfrm>
            <a:off x="1504791" y="5873703"/>
            <a:ext cx="2005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540">
              <a:spcBef>
                <a:spcPts val="245"/>
              </a:spcBef>
              <a:spcAft>
                <a:spcPts val="0"/>
              </a:spcAft>
              <a:tabLst>
                <a:tab pos="3760470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CORS</a:t>
            </a:r>
            <a:r>
              <a:rPr lang="en-US" sz="2000" b="1" spc="-1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station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209EB-352D-48B5-A66E-EADE8F3DE7C4}"/>
              </a:ext>
            </a:extLst>
          </p:cNvPr>
          <p:cNvSpPr txBox="1"/>
          <p:nvPr/>
        </p:nvSpPr>
        <p:spPr>
          <a:xfrm>
            <a:off x="6288762" y="5530803"/>
            <a:ext cx="3543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540">
              <a:spcBef>
                <a:spcPts val="245"/>
              </a:spcBef>
              <a:spcAft>
                <a:spcPts val="0"/>
              </a:spcAft>
              <a:tabLst>
                <a:tab pos="376047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RS</a:t>
            </a:r>
            <a:r>
              <a:rPr lang="en-US" sz="2000" b="1" spc="-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Network</a:t>
            </a:r>
            <a:r>
              <a:rPr lang="en-US" sz="2000" b="1" spc="-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20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</a:t>
            </a:r>
            <a:r>
              <a:rPr lang="en-US" sz="2000" b="1" spc="-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r>
              <a:rPr lang="en-US" sz="20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 1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3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7F1F88-CBF7-4046-BA05-5EAD5C6C78DB}"/>
              </a:ext>
            </a:extLst>
          </p:cNvPr>
          <p:cNvSpPr/>
          <p:nvPr/>
        </p:nvSpPr>
        <p:spPr>
          <a:xfrm>
            <a:off x="251670" y="211822"/>
            <a:ext cx="11652308" cy="6457425"/>
          </a:xfrm>
          <a:prstGeom prst="rect">
            <a:avLst/>
          </a:prstGeom>
          <a:noFill/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1C707C-9D26-4CA0-B7F0-57B1A496481D}"/>
              </a:ext>
            </a:extLst>
          </p:cNvPr>
          <p:cNvSpPr/>
          <p:nvPr/>
        </p:nvSpPr>
        <p:spPr>
          <a:xfrm>
            <a:off x="1142913" y="1569636"/>
            <a:ext cx="8679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3731" y="266593"/>
            <a:ext cx="10526485" cy="448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/>
            <a:r>
              <a:rPr lang="en-IN" sz="2000" kern="1200" dirty="0">
                <a:solidFill>
                  <a:srgbClr val="FF99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of cumulative Progress under Major heads: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BCBC31-B5DE-4D50-8A40-AB22AAE60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80869"/>
              </p:ext>
            </p:extLst>
          </p:nvPr>
        </p:nvGraphicFramePr>
        <p:xfrm>
          <a:off x="315884" y="673943"/>
          <a:ext cx="11588094" cy="5995304"/>
        </p:xfrm>
        <a:graphic>
          <a:graphicData uri="http://schemas.openxmlformats.org/drawingml/2006/table">
            <a:tbl>
              <a:tblPr/>
              <a:tblGrid>
                <a:gridCol w="512219">
                  <a:extLst>
                    <a:ext uri="{9D8B030D-6E8A-4147-A177-3AD203B41FA5}">
                      <a16:colId xmlns:a16="http://schemas.microsoft.com/office/drawing/2014/main" val="1486577052"/>
                    </a:ext>
                  </a:extLst>
                </a:gridCol>
                <a:gridCol w="1391892">
                  <a:extLst>
                    <a:ext uri="{9D8B030D-6E8A-4147-A177-3AD203B41FA5}">
                      <a16:colId xmlns:a16="http://schemas.microsoft.com/office/drawing/2014/main" val="2171037671"/>
                    </a:ext>
                  </a:extLst>
                </a:gridCol>
                <a:gridCol w="1619429">
                  <a:extLst>
                    <a:ext uri="{9D8B030D-6E8A-4147-A177-3AD203B41FA5}">
                      <a16:colId xmlns:a16="http://schemas.microsoft.com/office/drawing/2014/main" val="4238918058"/>
                    </a:ext>
                  </a:extLst>
                </a:gridCol>
                <a:gridCol w="1054406">
                  <a:extLst>
                    <a:ext uri="{9D8B030D-6E8A-4147-A177-3AD203B41FA5}">
                      <a16:colId xmlns:a16="http://schemas.microsoft.com/office/drawing/2014/main" val="2410253131"/>
                    </a:ext>
                  </a:extLst>
                </a:gridCol>
                <a:gridCol w="1231300">
                  <a:extLst>
                    <a:ext uri="{9D8B030D-6E8A-4147-A177-3AD203B41FA5}">
                      <a16:colId xmlns:a16="http://schemas.microsoft.com/office/drawing/2014/main" val="3965346426"/>
                    </a:ext>
                  </a:extLst>
                </a:gridCol>
                <a:gridCol w="1248402">
                  <a:extLst>
                    <a:ext uri="{9D8B030D-6E8A-4147-A177-3AD203B41FA5}">
                      <a16:colId xmlns:a16="http://schemas.microsoft.com/office/drawing/2014/main" val="3325988891"/>
                    </a:ext>
                  </a:extLst>
                </a:gridCol>
                <a:gridCol w="1171446">
                  <a:extLst>
                    <a:ext uri="{9D8B030D-6E8A-4147-A177-3AD203B41FA5}">
                      <a16:colId xmlns:a16="http://schemas.microsoft.com/office/drawing/2014/main" val="3978883741"/>
                    </a:ext>
                  </a:extLst>
                </a:gridCol>
                <a:gridCol w="1120141">
                  <a:extLst>
                    <a:ext uri="{9D8B030D-6E8A-4147-A177-3AD203B41FA5}">
                      <a16:colId xmlns:a16="http://schemas.microsoft.com/office/drawing/2014/main" val="276838999"/>
                    </a:ext>
                  </a:extLst>
                </a:gridCol>
                <a:gridCol w="1226134">
                  <a:extLst>
                    <a:ext uri="{9D8B030D-6E8A-4147-A177-3AD203B41FA5}">
                      <a16:colId xmlns:a16="http://schemas.microsoft.com/office/drawing/2014/main" val="2583574952"/>
                    </a:ext>
                  </a:extLst>
                </a:gridCol>
                <a:gridCol w="1012725">
                  <a:extLst>
                    <a:ext uri="{9D8B030D-6E8A-4147-A177-3AD203B41FA5}">
                      <a16:colId xmlns:a16="http://schemas.microsoft.com/office/drawing/2014/main" val="3707743516"/>
                    </a:ext>
                  </a:extLst>
                </a:gridCol>
              </a:tblGrid>
              <a:tr h="5341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Sl. No.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 target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Progress upto March'20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Progress upto March'21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Progress during 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2021-22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Progress </a:t>
                      </a:r>
                      <a:r>
                        <a:rPr lang="en-IN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upto</a:t>
                      </a: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March'22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Progress during FY 2022-23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 Progress till date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29956"/>
                  </a:ext>
                </a:extLst>
              </a:tr>
              <a:tr h="2774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RTDAS-SW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6214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1001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53118"/>
                  </a:ext>
                </a:extLst>
              </a:tr>
              <a:tr h="2774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stn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6087"/>
                  </a:ext>
                </a:extLst>
              </a:tr>
              <a:tr h="33437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 of data in WIMS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19638"/>
                  </a:ext>
                </a:extLst>
              </a:tr>
              <a:tr h="2219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RTDAS-GW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16417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4868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5360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10228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12964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97659"/>
                  </a:ext>
                </a:extLst>
              </a:tr>
              <a:tr h="22196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stn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4884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67722"/>
                  </a:ext>
                </a:extLst>
              </a:tr>
              <a:tr h="33437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 of data in WIMS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2119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059935"/>
                  </a:ext>
                </a:extLst>
              </a:tr>
              <a:tr h="221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Piezometer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1298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37138"/>
                  </a:ext>
                </a:extLst>
              </a:tr>
              <a:tr h="22196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PZ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1759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70084"/>
                  </a:ext>
                </a:extLst>
              </a:tr>
              <a:tr h="221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SCADA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73292"/>
                  </a:ext>
                </a:extLst>
              </a:tr>
              <a:tr h="339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Commissionioning of SCADA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34114"/>
                  </a:ext>
                </a:extLst>
              </a:tr>
              <a:tr h="221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Centre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10278"/>
                  </a:ext>
                </a:extLst>
              </a:tr>
              <a:tr h="339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Data Centre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28822"/>
                  </a:ext>
                </a:extLst>
              </a:tr>
              <a:tr h="221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ADCP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71202"/>
                  </a:ext>
                </a:extLst>
              </a:tr>
              <a:tr h="22196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Procurement of ADCP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89413"/>
                  </a:ext>
                </a:extLst>
              </a:tr>
              <a:tr h="221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Quality Equipment</a:t>
                      </a:r>
                    </a:p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packages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37418"/>
                  </a:ext>
                </a:extLst>
              </a:tr>
              <a:tr h="339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Commissioning of packages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81414"/>
                  </a:ext>
                </a:extLst>
              </a:tr>
              <a:tr h="221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Purpose Driven Studies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contract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29318"/>
                  </a:ext>
                </a:extLst>
              </a:tr>
              <a:tr h="22196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of PDS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37895"/>
                  </a:ext>
                </a:extLst>
              </a:tr>
              <a:tr h="339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Studies/ Knowledge Products (nos.)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 of studies/KP/DSS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E2A47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E2A47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809683"/>
                  </a:ext>
                </a:extLst>
              </a:tr>
              <a:tr h="4369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of studies/KP/DSS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3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2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28247" y="0"/>
            <a:ext cx="18756" cy="719328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3" name="Google Shape;556;p46"/>
          <p:cNvSpPr/>
          <p:nvPr/>
        </p:nvSpPr>
        <p:spPr>
          <a:xfrm>
            <a:off x="-1244600" y="56286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370743" y="582195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Overall Progress of RTDAS - SW &amp; GW – Award, Installation &amp; Data Sharing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A80556-8FDB-4F08-B5F2-F43990451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81979"/>
              </p:ext>
            </p:extLst>
          </p:nvPr>
        </p:nvGraphicFramePr>
        <p:xfrm>
          <a:off x="465992" y="1542068"/>
          <a:ext cx="5059977" cy="2458800"/>
        </p:xfrm>
        <a:graphic>
          <a:graphicData uri="http://schemas.openxmlformats.org/drawingml/2006/table">
            <a:tbl>
              <a:tblPr firstRow="1" bandRow="1"/>
              <a:tblGrid>
                <a:gridCol w="939856">
                  <a:extLst>
                    <a:ext uri="{9D8B030D-6E8A-4147-A177-3AD203B41FA5}">
                      <a16:colId xmlns:a16="http://schemas.microsoft.com/office/drawing/2014/main" val="520513012"/>
                    </a:ext>
                  </a:extLst>
                </a:gridCol>
                <a:gridCol w="829304">
                  <a:extLst>
                    <a:ext uri="{9D8B030D-6E8A-4147-A177-3AD203B41FA5}">
                      <a16:colId xmlns:a16="http://schemas.microsoft.com/office/drawing/2014/main" val="3543173063"/>
                    </a:ext>
                  </a:extLst>
                </a:gridCol>
                <a:gridCol w="824997">
                  <a:extLst>
                    <a:ext uri="{9D8B030D-6E8A-4147-A177-3AD203B41FA5}">
                      <a16:colId xmlns:a16="http://schemas.microsoft.com/office/drawing/2014/main" val="2068901870"/>
                    </a:ext>
                  </a:extLst>
                </a:gridCol>
                <a:gridCol w="797495">
                  <a:extLst>
                    <a:ext uri="{9D8B030D-6E8A-4147-A177-3AD203B41FA5}">
                      <a16:colId xmlns:a16="http://schemas.microsoft.com/office/drawing/2014/main" val="706003957"/>
                    </a:ext>
                  </a:extLst>
                </a:gridCol>
                <a:gridCol w="797495">
                  <a:extLst>
                    <a:ext uri="{9D8B030D-6E8A-4147-A177-3AD203B41FA5}">
                      <a16:colId xmlns:a16="http://schemas.microsoft.com/office/drawing/2014/main" val="1855214698"/>
                    </a:ext>
                  </a:extLst>
                </a:gridCol>
                <a:gridCol w="870830">
                  <a:extLst>
                    <a:ext uri="{9D8B030D-6E8A-4147-A177-3AD203B41FA5}">
                      <a16:colId xmlns:a16="http://schemas.microsoft.com/office/drawing/2014/main" val="2525114191"/>
                    </a:ext>
                  </a:extLst>
                </a:gridCol>
              </a:tblGrid>
              <a:tr h="8959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Type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Proposed Hydromet (nos.)</a:t>
                      </a:r>
                      <a:endParaRPr lang="en-IN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Awarded</a:t>
                      </a:r>
                      <a:endParaRPr lang="en-IN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Floated</a:t>
                      </a:r>
                      <a:endParaRPr lang="en-IN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Installed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Sharing data in WIMS</a:t>
                      </a:r>
                      <a:endParaRPr lang="en-IN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0920"/>
                  </a:ext>
                </a:extLst>
              </a:tr>
              <a:tr h="594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Surface water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99610"/>
                  </a:ext>
                </a:extLst>
              </a:tr>
              <a:tr h="594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Ground water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81134"/>
                  </a:ext>
                </a:extLst>
              </a:tr>
              <a:tr h="3739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02466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BD33E4D-3CEC-45F7-B9D0-87F943FCB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527859"/>
              </p:ext>
            </p:extLst>
          </p:nvPr>
        </p:nvGraphicFramePr>
        <p:xfrm>
          <a:off x="5725680" y="1542067"/>
          <a:ext cx="6266589" cy="508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3" name="Google Shape;556;p46"/>
          <p:cNvSpPr/>
          <p:nvPr/>
        </p:nvSpPr>
        <p:spPr>
          <a:xfrm>
            <a:off x="-1244600" y="56286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759176" y="494840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Status of Implementation - Hydromets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A0469-E40A-4E11-BC27-4FA7F57D557A}"/>
              </a:ext>
            </a:extLst>
          </p:cNvPr>
          <p:cNvSpPr txBox="1"/>
          <p:nvPr/>
        </p:nvSpPr>
        <p:spPr>
          <a:xfrm>
            <a:off x="851786" y="1032209"/>
            <a:ext cx="2938625" cy="40011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>
              <a:defRPr sz="2000" b="1">
                <a:ln/>
                <a:solidFill>
                  <a:srgbClr val="EB6E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0"/>
                <a:ea typeface="+mn-ea"/>
                <a:cs typeface="Arial" panose="020B0604020202020204" pitchFamily="34" charset="0"/>
                <a:sym typeface="Arial"/>
              </a:rPr>
              <a:t>Surface Water RTDAS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F992C-8DEC-4BBB-B9A0-9F69358C659A}"/>
              </a:ext>
            </a:extLst>
          </p:cNvPr>
          <p:cNvSpPr txBox="1"/>
          <p:nvPr/>
        </p:nvSpPr>
        <p:spPr>
          <a:xfrm>
            <a:off x="856595" y="3928123"/>
            <a:ext cx="2933816" cy="40011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0"/>
                <a:ea typeface="+mn-ea"/>
                <a:cs typeface="Arial" panose="020B0604020202020204" pitchFamily="34" charset="0"/>
                <a:sym typeface="Arial"/>
              </a:rPr>
              <a:t>Ground Water RTDAS</a:t>
            </a:r>
            <a:endParaRPr kumimoji="0" lang="en-IN" sz="12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Tenor Sans" panose="020B060402020202020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7A4138-91C2-4C32-840D-16057936C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23995"/>
              </p:ext>
            </p:extLst>
          </p:nvPr>
        </p:nvGraphicFramePr>
        <p:xfrm>
          <a:off x="851786" y="4442002"/>
          <a:ext cx="10625840" cy="1927033"/>
        </p:xfrm>
        <a:graphic>
          <a:graphicData uri="http://schemas.openxmlformats.org/drawingml/2006/table">
            <a:tbl>
              <a:tblPr firstRow="1" bandRow="1"/>
              <a:tblGrid>
                <a:gridCol w="528228">
                  <a:extLst>
                    <a:ext uri="{9D8B030D-6E8A-4147-A177-3AD203B41FA5}">
                      <a16:colId xmlns:a16="http://schemas.microsoft.com/office/drawing/2014/main" val="1620845875"/>
                    </a:ext>
                  </a:extLst>
                </a:gridCol>
                <a:gridCol w="2619156">
                  <a:extLst>
                    <a:ext uri="{9D8B030D-6E8A-4147-A177-3AD203B41FA5}">
                      <a16:colId xmlns:a16="http://schemas.microsoft.com/office/drawing/2014/main" val="3422274004"/>
                    </a:ext>
                  </a:extLst>
                </a:gridCol>
                <a:gridCol w="837306">
                  <a:extLst>
                    <a:ext uri="{9D8B030D-6E8A-4147-A177-3AD203B41FA5}">
                      <a16:colId xmlns:a16="http://schemas.microsoft.com/office/drawing/2014/main" val="208395333"/>
                    </a:ext>
                  </a:extLst>
                </a:gridCol>
                <a:gridCol w="1328230">
                  <a:extLst>
                    <a:ext uri="{9D8B030D-6E8A-4147-A177-3AD203B41FA5}">
                      <a16:colId xmlns:a16="http://schemas.microsoft.com/office/drawing/2014/main" val="3218211134"/>
                    </a:ext>
                  </a:extLst>
                </a:gridCol>
                <a:gridCol w="1328230">
                  <a:extLst>
                    <a:ext uri="{9D8B030D-6E8A-4147-A177-3AD203B41FA5}">
                      <a16:colId xmlns:a16="http://schemas.microsoft.com/office/drawing/2014/main" val="1843967657"/>
                    </a:ext>
                  </a:extLst>
                </a:gridCol>
                <a:gridCol w="1328230">
                  <a:extLst>
                    <a:ext uri="{9D8B030D-6E8A-4147-A177-3AD203B41FA5}">
                      <a16:colId xmlns:a16="http://schemas.microsoft.com/office/drawing/2014/main" val="1598451514"/>
                    </a:ext>
                  </a:extLst>
                </a:gridCol>
                <a:gridCol w="1328230">
                  <a:extLst>
                    <a:ext uri="{9D8B030D-6E8A-4147-A177-3AD203B41FA5}">
                      <a16:colId xmlns:a16="http://schemas.microsoft.com/office/drawing/2014/main" val="2603637753"/>
                    </a:ext>
                  </a:extLst>
                </a:gridCol>
                <a:gridCol w="1328230">
                  <a:extLst>
                    <a:ext uri="{9D8B030D-6E8A-4147-A177-3AD203B41FA5}">
                      <a16:colId xmlns:a16="http://schemas.microsoft.com/office/drawing/2014/main" val="1669954392"/>
                    </a:ext>
                  </a:extLst>
                </a:gridCol>
              </a:tblGrid>
              <a:tr h="3204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Sl No.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Details: </a:t>
                      </a:r>
                    </a:p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(In Numbers)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Upto March, 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Progress upto March’22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Current FY</a:t>
                      </a:r>
                      <a:r>
                        <a:rPr lang="en-IN" sz="1400" baseline="0" dirty="0">
                          <a:latin typeface="+mn-lt"/>
                          <a:cs typeface="Arial" panose="020B0604020202020204" pitchFamily="34" charset="0"/>
                        </a:rPr>
                        <a:t> 2022-23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53093"/>
                  </a:ext>
                </a:extLst>
              </a:tr>
              <a:tr h="51976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kern="1200" dirty="0">
                          <a:latin typeface="+mn-lt"/>
                          <a:cs typeface="Arial" panose="020B0604020202020204" pitchFamily="34" charset="0"/>
                        </a:rPr>
                        <a:t>Target for the Year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kern="1200" dirty="0">
                          <a:latin typeface="+mn-lt"/>
                          <a:cs typeface="Arial" panose="020B0604020202020204" pitchFamily="34" charset="0"/>
                        </a:rPr>
                        <a:t>Achievement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68882"/>
                  </a:ext>
                </a:extLst>
              </a:tr>
              <a:tr h="3009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Contract Awarded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1868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5360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10228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6189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2736</a:t>
                      </a:r>
                    </a:p>
                    <a:p>
                      <a:pPr algn="ctr"/>
                      <a:r>
                        <a:rPr lang="en-IN" sz="1200" dirty="0">
                          <a:latin typeface="+mn-lt"/>
                          <a:cs typeface="Arial" panose="020B0604020202020204" pitchFamily="34" charset="0"/>
                        </a:rPr>
                        <a:t>(Floated – 3393)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52"/>
                  </a:ext>
                </a:extLst>
              </a:tr>
              <a:tr h="3009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Stations Installed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2047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2340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4412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12005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5541"/>
                  </a:ext>
                </a:extLst>
              </a:tr>
              <a:tr h="3793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Stations</a:t>
                      </a:r>
                      <a:r>
                        <a:rPr lang="en-IN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integrated with WIMS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1222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2119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3341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11219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53787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975AAE-DB5E-47E6-A775-EE5FC85A5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34542"/>
              </p:ext>
            </p:extLst>
          </p:nvPr>
        </p:nvGraphicFramePr>
        <p:xfrm>
          <a:off x="851786" y="1565370"/>
          <a:ext cx="10799192" cy="1958972"/>
        </p:xfrm>
        <a:graphic>
          <a:graphicData uri="http://schemas.openxmlformats.org/drawingml/2006/table">
            <a:tbl>
              <a:tblPr firstRow="1" bandRow="1"/>
              <a:tblGrid>
                <a:gridCol w="540167">
                  <a:extLst>
                    <a:ext uri="{9D8B030D-6E8A-4147-A177-3AD203B41FA5}">
                      <a16:colId xmlns:a16="http://schemas.microsoft.com/office/drawing/2014/main" val="1620845875"/>
                    </a:ext>
                  </a:extLst>
                </a:gridCol>
                <a:gridCol w="2584213">
                  <a:extLst>
                    <a:ext uri="{9D8B030D-6E8A-4147-A177-3AD203B41FA5}">
                      <a16:colId xmlns:a16="http://schemas.microsoft.com/office/drawing/2014/main" val="3422274004"/>
                    </a:ext>
                  </a:extLst>
                </a:gridCol>
                <a:gridCol w="997927">
                  <a:extLst>
                    <a:ext uri="{9D8B030D-6E8A-4147-A177-3AD203B41FA5}">
                      <a16:colId xmlns:a16="http://schemas.microsoft.com/office/drawing/2014/main" val="208395333"/>
                    </a:ext>
                  </a:extLst>
                </a:gridCol>
                <a:gridCol w="1140488">
                  <a:extLst>
                    <a:ext uri="{9D8B030D-6E8A-4147-A177-3AD203B41FA5}">
                      <a16:colId xmlns:a16="http://schemas.microsoft.com/office/drawing/2014/main" val="3218211134"/>
                    </a:ext>
                  </a:extLst>
                </a:gridCol>
                <a:gridCol w="1291435">
                  <a:extLst>
                    <a:ext uri="{9D8B030D-6E8A-4147-A177-3AD203B41FA5}">
                      <a16:colId xmlns:a16="http://schemas.microsoft.com/office/drawing/2014/main" val="1681456103"/>
                    </a:ext>
                  </a:extLst>
                </a:gridCol>
                <a:gridCol w="1291435">
                  <a:extLst>
                    <a:ext uri="{9D8B030D-6E8A-4147-A177-3AD203B41FA5}">
                      <a16:colId xmlns:a16="http://schemas.microsoft.com/office/drawing/2014/main" val="888522693"/>
                    </a:ext>
                  </a:extLst>
                </a:gridCol>
                <a:gridCol w="1332997">
                  <a:extLst>
                    <a:ext uri="{9D8B030D-6E8A-4147-A177-3AD203B41FA5}">
                      <a16:colId xmlns:a16="http://schemas.microsoft.com/office/drawing/2014/main" val="2603637753"/>
                    </a:ext>
                  </a:extLst>
                </a:gridCol>
                <a:gridCol w="1620530">
                  <a:extLst>
                    <a:ext uri="{9D8B030D-6E8A-4147-A177-3AD203B41FA5}">
                      <a16:colId xmlns:a16="http://schemas.microsoft.com/office/drawing/2014/main" val="1669954392"/>
                    </a:ext>
                  </a:extLst>
                </a:gridCol>
              </a:tblGrid>
              <a:tr h="247650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Sl No.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Details: </a:t>
                      </a:r>
                    </a:p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(In Numbers)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Upto March, 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Progress upto March’22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Current FY</a:t>
                      </a:r>
                      <a:r>
                        <a:rPr lang="en-IN" sz="1400" baseline="0" dirty="0">
                          <a:latin typeface="+mn-lt"/>
                          <a:cs typeface="Arial" panose="020B0604020202020204" pitchFamily="34" charset="0"/>
                        </a:rPr>
                        <a:t> 2022-23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53093"/>
                  </a:ext>
                </a:extLst>
              </a:tr>
              <a:tr h="49956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kern="1200" dirty="0">
                          <a:latin typeface="+mn-lt"/>
                          <a:cs typeface="Arial" panose="020B0604020202020204" pitchFamily="34" charset="0"/>
                        </a:rPr>
                        <a:t>Target for the Year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kern="1200" dirty="0">
                          <a:latin typeface="+mn-lt"/>
                          <a:cs typeface="Arial" panose="020B0604020202020204" pitchFamily="34" charset="0"/>
                        </a:rPr>
                        <a:t>Achievement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68882"/>
                  </a:ext>
                </a:extLst>
              </a:tr>
              <a:tr h="4600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Contract Awarded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1159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2090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4250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1964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206</a:t>
                      </a:r>
                    </a:p>
                    <a:p>
                      <a:pPr algn="ctr"/>
                      <a:r>
                        <a:rPr lang="en-IN" sz="1200" dirty="0">
                          <a:latin typeface="+mn-lt"/>
                          <a:cs typeface="Arial" panose="020B0604020202020204" pitchFamily="34" charset="0"/>
                        </a:rPr>
                        <a:t>(Floated – 1589)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52"/>
                  </a:ext>
                </a:extLst>
              </a:tr>
              <a:tr h="2892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Stations Installed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1602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2192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4041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313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5541"/>
                  </a:ext>
                </a:extLst>
              </a:tr>
              <a:tr h="3435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Stations</a:t>
                      </a:r>
                      <a:r>
                        <a:rPr lang="en-IN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integrated with WIMS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1415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1822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3822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388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53787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4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140052" y="475791"/>
            <a:ext cx="5622568" cy="435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Overall Progress of SCADA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oogle Shape;454;p42"/>
          <p:cNvSpPr/>
          <p:nvPr/>
        </p:nvSpPr>
        <p:spPr>
          <a:xfrm>
            <a:off x="11514429" y="6501802"/>
            <a:ext cx="249720" cy="24546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54;p42"/>
          <p:cNvSpPr/>
          <p:nvPr/>
        </p:nvSpPr>
        <p:spPr>
          <a:xfrm>
            <a:off x="11541395" y="6187582"/>
            <a:ext cx="195788" cy="19148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54;p42"/>
          <p:cNvSpPr/>
          <p:nvPr/>
        </p:nvSpPr>
        <p:spPr>
          <a:xfrm>
            <a:off x="11573579" y="5925540"/>
            <a:ext cx="124860" cy="133784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A80556-8FDB-4F08-B5F2-F43990451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75866"/>
              </p:ext>
            </p:extLst>
          </p:nvPr>
        </p:nvGraphicFramePr>
        <p:xfrm>
          <a:off x="231975" y="1019563"/>
          <a:ext cx="6419053" cy="866140"/>
        </p:xfrm>
        <a:graphic>
          <a:graphicData uri="http://schemas.openxmlformats.org/drawingml/2006/table">
            <a:tbl>
              <a:tblPr firstRow="1" bandRow="1"/>
              <a:tblGrid>
                <a:gridCol w="1277219">
                  <a:extLst>
                    <a:ext uri="{9D8B030D-6E8A-4147-A177-3AD203B41FA5}">
                      <a16:colId xmlns:a16="http://schemas.microsoft.com/office/drawing/2014/main" val="520513012"/>
                    </a:ext>
                  </a:extLst>
                </a:gridCol>
                <a:gridCol w="952552">
                  <a:extLst>
                    <a:ext uri="{9D8B030D-6E8A-4147-A177-3AD203B41FA5}">
                      <a16:colId xmlns:a16="http://schemas.microsoft.com/office/drawing/2014/main" val="3543173063"/>
                    </a:ext>
                  </a:extLst>
                </a:gridCol>
                <a:gridCol w="952552">
                  <a:extLst>
                    <a:ext uri="{9D8B030D-6E8A-4147-A177-3AD203B41FA5}">
                      <a16:colId xmlns:a16="http://schemas.microsoft.com/office/drawing/2014/main" val="2068901870"/>
                    </a:ext>
                  </a:extLst>
                </a:gridCol>
                <a:gridCol w="1078910">
                  <a:extLst>
                    <a:ext uri="{9D8B030D-6E8A-4147-A177-3AD203B41FA5}">
                      <a16:colId xmlns:a16="http://schemas.microsoft.com/office/drawing/2014/main" val="3767825927"/>
                    </a:ext>
                  </a:extLst>
                </a:gridCol>
                <a:gridCol w="1078910">
                  <a:extLst>
                    <a:ext uri="{9D8B030D-6E8A-4147-A177-3AD203B41FA5}">
                      <a16:colId xmlns:a16="http://schemas.microsoft.com/office/drawing/2014/main" val="1926937043"/>
                    </a:ext>
                  </a:extLst>
                </a:gridCol>
                <a:gridCol w="1078910">
                  <a:extLst>
                    <a:ext uri="{9D8B030D-6E8A-4147-A177-3AD203B41FA5}">
                      <a16:colId xmlns:a16="http://schemas.microsoft.com/office/drawing/2014/main" val="706003957"/>
                    </a:ext>
                  </a:extLst>
                </a:gridCol>
              </a:tblGrid>
              <a:tr h="5732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Type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Proposed SCADA (nos.)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Awarded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Floated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Reviewed by NPMU/ TAMC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Commissioned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0920"/>
                  </a:ext>
                </a:extLst>
              </a:tr>
              <a:tr h="1007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SCADA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996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6C8B533-33F0-47DF-9352-31AE5C82E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49718"/>
              </p:ext>
            </p:extLst>
          </p:nvPr>
        </p:nvGraphicFramePr>
        <p:xfrm>
          <a:off x="231976" y="2355668"/>
          <a:ext cx="6419053" cy="2826525"/>
        </p:xfrm>
        <a:graphic>
          <a:graphicData uri="http://schemas.openxmlformats.org/drawingml/2006/table">
            <a:tbl>
              <a:tblPr firstRow="1" bandRow="1"/>
              <a:tblGrid>
                <a:gridCol w="1101524">
                  <a:extLst>
                    <a:ext uri="{9D8B030D-6E8A-4147-A177-3AD203B41FA5}">
                      <a16:colId xmlns:a16="http://schemas.microsoft.com/office/drawing/2014/main" val="342227400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83953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1821113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414515498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25387197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603637753"/>
                    </a:ext>
                  </a:extLst>
                </a:gridCol>
                <a:gridCol w="993179">
                  <a:extLst>
                    <a:ext uri="{9D8B030D-6E8A-4147-A177-3AD203B41FA5}">
                      <a16:colId xmlns:a16="http://schemas.microsoft.com/office/drawing/2014/main" val="1669954392"/>
                    </a:ext>
                  </a:extLst>
                </a:gridCol>
              </a:tblGrid>
              <a:tr h="631965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Projects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Upto March, 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Progress upto March’22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Current Financial</a:t>
                      </a:r>
                      <a:r>
                        <a:rPr lang="en-IN" sz="1400" baseline="0" dirty="0">
                          <a:latin typeface="+mn-lt"/>
                          <a:cs typeface="Arial" panose="020B0604020202020204" pitchFamily="34" charset="0"/>
                        </a:rPr>
                        <a:t> Year 2022-23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53093"/>
                  </a:ext>
                </a:extLst>
              </a:tr>
              <a:tr h="68655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b="1" kern="1200" dirty="0">
                          <a:latin typeface="+mn-lt"/>
                          <a:cs typeface="Arial" panose="020B0604020202020204" pitchFamily="34" charset="0"/>
                        </a:rPr>
                        <a:t>Target for the Year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b="1" kern="1200" dirty="0">
                          <a:latin typeface="+mn-lt"/>
                          <a:cs typeface="Arial" panose="020B0604020202020204" pitchFamily="34" charset="0"/>
                        </a:rPr>
                        <a:t>Achievement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68882"/>
                  </a:ext>
                </a:extLst>
              </a:tr>
              <a:tr h="468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Contract Awarded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(Floated – 18)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52"/>
                  </a:ext>
                </a:extLst>
              </a:tr>
              <a:tr h="5315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Installed/ Commissioned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endParaRPr lang="en-IN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5541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DA05DB8-5050-41F3-A387-E8F82420B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529877"/>
              </p:ext>
            </p:extLst>
          </p:nvPr>
        </p:nvGraphicFramePr>
        <p:xfrm>
          <a:off x="6776841" y="1019562"/>
          <a:ext cx="4796738" cy="535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197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140052" y="475791"/>
            <a:ext cx="5622568" cy="435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Overall Progress of ADCP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oogle Shape;454;p42"/>
          <p:cNvSpPr/>
          <p:nvPr/>
        </p:nvSpPr>
        <p:spPr>
          <a:xfrm>
            <a:off x="11514429" y="6501802"/>
            <a:ext cx="249720" cy="24546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54;p42"/>
          <p:cNvSpPr/>
          <p:nvPr/>
        </p:nvSpPr>
        <p:spPr>
          <a:xfrm>
            <a:off x="11541395" y="6187582"/>
            <a:ext cx="195788" cy="19148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54;p42"/>
          <p:cNvSpPr/>
          <p:nvPr/>
        </p:nvSpPr>
        <p:spPr>
          <a:xfrm>
            <a:off x="11573579" y="5925540"/>
            <a:ext cx="124860" cy="133784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A80556-8FDB-4F08-B5F2-F43990451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7775"/>
              </p:ext>
            </p:extLst>
          </p:nvPr>
        </p:nvGraphicFramePr>
        <p:xfrm>
          <a:off x="231975" y="1019563"/>
          <a:ext cx="5340143" cy="792990"/>
        </p:xfrm>
        <a:graphic>
          <a:graphicData uri="http://schemas.openxmlformats.org/drawingml/2006/table">
            <a:tbl>
              <a:tblPr firstRow="1" bandRow="1"/>
              <a:tblGrid>
                <a:gridCol w="1277219">
                  <a:extLst>
                    <a:ext uri="{9D8B030D-6E8A-4147-A177-3AD203B41FA5}">
                      <a16:colId xmlns:a16="http://schemas.microsoft.com/office/drawing/2014/main" val="520513012"/>
                    </a:ext>
                  </a:extLst>
                </a:gridCol>
                <a:gridCol w="952552">
                  <a:extLst>
                    <a:ext uri="{9D8B030D-6E8A-4147-A177-3AD203B41FA5}">
                      <a16:colId xmlns:a16="http://schemas.microsoft.com/office/drawing/2014/main" val="3543173063"/>
                    </a:ext>
                  </a:extLst>
                </a:gridCol>
                <a:gridCol w="952552">
                  <a:extLst>
                    <a:ext uri="{9D8B030D-6E8A-4147-A177-3AD203B41FA5}">
                      <a16:colId xmlns:a16="http://schemas.microsoft.com/office/drawing/2014/main" val="2068901870"/>
                    </a:ext>
                  </a:extLst>
                </a:gridCol>
                <a:gridCol w="1078910">
                  <a:extLst>
                    <a:ext uri="{9D8B030D-6E8A-4147-A177-3AD203B41FA5}">
                      <a16:colId xmlns:a16="http://schemas.microsoft.com/office/drawing/2014/main" val="3767825927"/>
                    </a:ext>
                  </a:extLst>
                </a:gridCol>
                <a:gridCol w="1078910">
                  <a:extLst>
                    <a:ext uri="{9D8B030D-6E8A-4147-A177-3AD203B41FA5}">
                      <a16:colId xmlns:a16="http://schemas.microsoft.com/office/drawing/2014/main" val="1926937043"/>
                    </a:ext>
                  </a:extLst>
                </a:gridCol>
              </a:tblGrid>
              <a:tr h="5732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Type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Proposed (nos.)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Awarded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Floated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Procured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0920"/>
                  </a:ext>
                </a:extLst>
              </a:tr>
              <a:tr h="1007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ADCP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996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6C8B533-33F0-47DF-9352-31AE5C82E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73814"/>
              </p:ext>
            </p:extLst>
          </p:nvPr>
        </p:nvGraphicFramePr>
        <p:xfrm>
          <a:off x="231977" y="2355667"/>
          <a:ext cx="5864024" cy="2756865"/>
        </p:xfrm>
        <a:graphic>
          <a:graphicData uri="http://schemas.openxmlformats.org/drawingml/2006/table">
            <a:tbl>
              <a:tblPr firstRow="1" bandRow="1"/>
              <a:tblGrid>
                <a:gridCol w="1006280">
                  <a:extLst>
                    <a:ext uri="{9D8B030D-6E8A-4147-A177-3AD203B41FA5}">
                      <a16:colId xmlns:a16="http://schemas.microsoft.com/office/drawing/2014/main" val="3422274004"/>
                    </a:ext>
                  </a:extLst>
                </a:gridCol>
                <a:gridCol w="748321">
                  <a:extLst>
                    <a:ext uri="{9D8B030D-6E8A-4147-A177-3AD203B41FA5}">
                      <a16:colId xmlns:a16="http://schemas.microsoft.com/office/drawing/2014/main" val="208395333"/>
                    </a:ext>
                  </a:extLst>
                </a:gridCol>
                <a:gridCol w="696113">
                  <a:extLst>
                    <a:ext uri="{9D8B030D-6E8A-4147-A177-3AD203B41FA5}">
                      <a16:colId xmlns:a16="http://schemas.microsoft.com/office/drawing/2014/main" val="3218211134"/>
                    </a:ext>
                  </a:extLst>
                </a:gridCol>
                <a:gridCol w="739620">
                  <a:extLst>
                    <a:ext uri="{9D8B030D-6E8A-4147-A177-3AD203B41FA5}">
                      <a16:colId xmlns:a16="http://schemas.microsoft.com/office/drawing/2014/main" val="1414515498"/>
                    </a:ext>
                  </a:extLst>
                </a:gridCol>
                <a:gridCol w="922350">
                  <a:extLst>
                    <a:ext uri="{9D8B030D-6E8A-4147-A177-3AD203B41FA5}">
                      <a16:colId xmlns:a16="http://schemas.microsoft.com/office/drawing/2014/main" val="2253871970"/>
                    </a:ext>
                  </a:extLst>
                </a:gridCol>
                <a:gridCol w="844037">
                  <a:extLst>
                    <a:ext uri="{9D8B030D-6E8A-4147-A177-3AD203B41FA5}">
                      <a16:colId xmlns:a16="http://schemas.microsoft.com/office/drawing/2014/main" val="2603637753"/>
                    </a:ext>
                  </a:extLst>
                </a:gridCol>
                <a:gridCol w="907303">
                  <a:extLst>
                    <a:ext uri="{9D8B030D-6E8A-4147-A177-3AD203B41FA5}">
                      <a16:colId xmlns:a16="http://schemas.microsoft.com/office/drawing/2014/main" val="1669954392"/>
                    </a:ext>
                  </a:extLst>
                </a:gridCol>
              </a:tblGrid>
              <a:tr h="684583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+mn-lt"/>
                          <a:cs typeface="Arial" panose="020B0604020202020204" pitchFamily="34" charset="0"/>
                        </a:rPr>
                        <a:t>Projects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+mn-lt"/>
                          <a:cs typeface="Arial" panose="020B0604020202020204" pitchFamily="34" charset="0"/>
                        </a:rPr>
                        <a:t>Upto March, 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Progress upto March’22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+mn-lt"/>
                          <a:cs typeface="Arial" panose="020B0604020202020204" pitchFamily="34" charset="0"/>
                        </a:rPr>
                        <a:t>Current Financial</a:t>
                      </a:r>
                      <a:r>
                        <a:rPr lang="en-IN" sz="1600" baseline="0" dirty="0">
                          <a:latin typeface="+mn-lt"/>
                          <a:cs typeface="Arial" panose="020B0604020202020204" pitchFamily="34" charset="0"/>
                        </a:rPr>
                        <a:t> Year 2022-23</a:t>
                      </a:r>
                      <a:endParaRPr lang="en-IN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53093"/>
                  </a:ext>
                </a:extLst>
              </a:tr>
              <a:tr h="79242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600" b="1" kern="1200" dirty="0">
                          <a:latin typeface="+mn-lt"/>
                          <a:cs typeface="Arial" panose="020B0604020202020204" pitchFamily="34" charset="0"/>
                        </a:rPr>
                        <a:t>Target for the Year</a:t>
                      </a:r>
                      <a:endParaRPr lang="en-IN" sz="16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600" b="1" kern="1200" dirty="0">
                          <a:latin typeface="+mn-lt"/>
                          <a:cs typeface="Arial" panose="020B0604020202020204" pitchFamily="34" charset="0"/>
                        </a:rPr>
                        <a:t>Achievement</a:t>
                      </a:r>
                      <a:endParaRPr lang="en-IN" sz="16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68882"/>
                  </a:ext>
                </a:extLst>
              </a:tr>
              <a:tr h="5351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Awarded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52"/>
                  </a:ext>
                </a:extLst>
              </a:tr>
              <a:tr h="5757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Procured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554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69B76AF-FA05-4BAA-99EC-6FDBD61AD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179254"/>
              </p:ext>
            </p:extLst>
          </p:nvPr>
        </p:nvGraphicFramePr>
        <p:xfrm>
          <a:off x="6194013" y="911738"/>
          <a:ext cx="5456953" cy="563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405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/>
          <p:nvPr/>
        </p:nvSpPr>
        <p:spPr>
          <a:xfrm>
            <a:off x="11559184" y="4878205"/>
            <a:ext cx="416000" cy="41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19100" y="518878"/>
            <a:ext cx="10287000" cy="595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3">
                    <a:lumMod val="90000"/>
                  </a:schemeClr>
                </a:solidFill>
                <a:latin typeface="Tenor Sans" panose="020B0604020202020204" charset="0"/>
                <a:ea typeface="+mn-ea"/>
                <a:cs typeface="Arial" panose="020B0604020202020204" pitchFamily="34" charset="0"/>
              </a:rPr>
              <a:t>Introduction to NHP</a:t>
            </a:r>
            <a:endParaRPr lang="en-IN" sz="3200" b="1" dirty="0">
              <a:solidFill>
                <a:schemeClr val="accent3">
                  <a:lumMod val="90000"/>
                </a:schemeClr>
              </a:solidFill>
              <a:latin typeface="Tenor Sans" panose="020B060402020202020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1132" y="1594521"/>
            <a:ext cx="7996533" cy="2977479"/>
            <a:chOff x="522145" y="1146991"/>
            <a:chExt cx="7545574" cy="2785125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id="{527B364B-F7F5-416D-B193-D99DC68CCF7E}"/>
                </a:ext>
              </a:extLst>
            </p:cNvPr>
            <p:cNvSpPr/>
            <p:nvPr/>
          </p:nvSpPr>
          <p:spPr>
            <a:xfrm>
              <a:off x="522145" y="1146991"/>
              <a:ext cx="6263048" cy="2785125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en-IN" sz="2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row: Right 17">
              <a:extLst>
                <a:ext uri="{FF2B5EF4-FFF2-40B4-BE49-F238E27FC236}">
                  <a16:creationId xmlns:a16="http://schemas.microsoft.com/office/drawing/2014/main" id="{4622311F-9E86-4F0D-A0E4-D1550130833D}"/>
                </a:ext>
              </a:extLst>
            </p:cNvPr>
            <p:cNvSpPr/>
            <p:nvPr/>
          </p:nvSpPr>
          <p:spPr>
            <a:xfrm>
              <a:off x="6785193" y="2279470"/>
              <a:ext cx="1282526" cy="898557"/>
            </a:xfrm>
            <a:prstGeom prst="right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en-IN" sz="24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74432" y="1665222"/>
            <a:ext cx="6254778" cy="2831544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PROJECT OBJECTIVE</a:t>
            </a:r>
            <a:r>
              <a:rPr lang="en-US" sz="1800" b="1" i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 </a:t>
            </a:r>
            <a:endParaRPr lang="en-US" sz="1800" i="1" dirty="0">
              <a:solidFill>
                <a:schemeClr val="accent3">
                  <a:lumMod val="75000"/>
                </a:schemeClr>
              </a:solidFill>
              <a:latin typeface="Nunito" panose="020B0604020202020204" charset="0"/>
              <a:cs typeface="Arial" panose="020B0604020202020204" pitchFamily="34" charset="0"/>
            </a:endParaRPr>
          </a:p>
          <a:p>
            <a:pPr algn="just">
              <a:spcBef>
                <a:spcPts val="800"/>
              </a:spcBef>
              <a:defRPr/>
            </a:pPr>
            <a:r>
              <a:rPr lang="en-US" sz="2000" b="1" i="1" dirty="0">
                <a:solidFill>
                  <a:schemeClr val="accent1">
                    <a:lumMod val="90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To improve the </a:t>
            </a:r>
          </a:p>
          <a:p>
            <a:pPr marL="609585" indent="-609585" algn="just">
              <a:spcBef>
                <a:spcPts val="800"/>
              </a:spcBef>
              <a:buClr>
                <a:schemeClr val="bg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prstClr val="white"/>
                </a:solidFill>
                <a:latin typeface="Nunito" panose="020B0604020202020204" charset="0"/>
                <a:cs typeface="Arial" panose="020B0604020202020204" pitchFamily="34" charset="0"/>
              </a:rPr>
              <a:t>extent </a:t>
            </a:r>
          </a:p>
          <a:p>
            <a:pPr marL="609585" indent="-609585" algn="just">
              <a:spcBef>
                <a:spcPts val="800"/>
              </a:spcBef>
              <a:buClr>
                <a:schemeClr val="bg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prstClr val="white"/>
                </a:solidFill>
                <a:latin typeface="Nunito" panose="020B0604020202020204" charset="0"/>
                <a:cs typeface="Arial" panose="020B0604020202020204" pitchFamily="34" charset="0"/>
              </a:rPr>
              <a:t>reliability  </a:t>
            </a:r>
          </a:p>
          <a:p>
            <a:pPr marL="609585" indent="-609585" algn="just">
              <a:spcBef>
                <a:spcPts val="800"/>
              </a:spcBef>
              <a:buClr>
                <a:schemeClr val="bg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prstClr val="white"/>
                </a:solidFill>
                <a:latin typeface="Nunito" panose="020B0604020202020204" charset="0"/>
                <a:cs typeface="Arial" panose="020B0604020202020204" pitchFamily="34" charset="0"/>
              </a:rPr>
              <a:t>accessibility of water resources information &amp;</a:t>
            </a:r>
          </a:p>
          <a:p>
            <a:pPr marL="609585" indent="-609585" algn="just">
              <a:spcBef>
                <a:spcPts val="800"/>
              </a:spcBef>
              <a:buClr>
                <a:schemeClr val="bg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prstClr val="white"/>
                </a:solidFill>
                <a:latin typeface="Nunito" panose="020B0604020202020204" charset="0"/>
                <a:cs typeface="Arial" panose="020B0604020202020204" pitchFamily="34" charset="0"/>
              </a:rPr>
              <a:t>strengthen the capacity of targeted water resources management institutions in India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C5F02-67FD-4F5C-B702-88AD0892941E}"/>
              </a:ext>
            </a:extLst>
          </p:cNvPr>
          <p:cNvSpPr/>
          <p:nvPr/>
        </p:nvSpPr>
        <p:spPr>
          <a:xfrm>
            <a:off x="9097284" y="2682395"/>
            <a:ext cx="2965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ts val="800"/>
              </a:spcBef>
              <a:defRPr/>
            </a:pPr>
            <a:r>
              <a:rPr lang="en-US" sz="2000" dirty="0">
                <a:solidFill>
                  <a:schemeClr val="accent1">
                    <a:lumMod val="90000"/>
                  </a:schemeClr>
                </a:solidFill>
                <a:latin typeface="Nunito" panose="020B0604020202020204" charset="0"/>
                <a:cs typeface="Arial" panose="020B0604020202020204" pitchFamily="34" charset="0"/>
                <a:sym typeface="Symbol"/>
              </a:rPr>
              <a:t>Better</a:t>
            </a:r>
            <a:r>
              <a:rPr lang="en-US" sz="2000" dirty="0">
                <a:solidFill>
                  <a:schemeClr val="accent1">
                    <a:lumMod val="90000"/>
                  </a:schemeClr>
                </a:solidFill>
                <a:latin typeface="Nunito" panose="020B0604020202020204" charset="0"/>
                <a:sym typeface="Symbol"/>
              </a:rPr>
              <a:t> </a:t>
            </a:r>
            <a:r>
              <a:rPr lang="en-US" sz="2000" dirty="0">
                <a:solidFill>
                  <a:schemeClr val="accent1">
                    <a:lumMod val="90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Water Resources Development and Management in the country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C17BE-3AA7-4B64-8A4F-6E164E73DA56}"/>
              </a:ext>
            </a:extLst>
          </p:cNvPr>
          <p:cNvSpPr txBox="1"/>
          <p:nvPr/>
        </p:nvSpPr>
        <p:spPr>
          <a:xfrm>
            <a:off x="6064955" y="4878205"/>
            <a:ext cx="5336915" cy="18235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marL="731502" indent="-609585">
              <a:spcAft>
                <a:spcPts val="533"/>
              </a:spcAft>
              <a:buFont typeface="+mj-lt"/>
              <a:buAutoNum type="alphaUcPeriod"/>
            </a:pPr>
            <a:r>
              <a:rPr lang="en-IN" sz="2000" dirty="0">
                <a:solidFill>
                  <a:schemeClr val="bg1"/>
                </a:solidFill>
                <a:latin typeface="Nunito" panose="020B0604020202020204" charset="0"/>
                <a:cs typeface="Arial" panose="020B0604020202020204" pitchFamily="34" charset="0"/>
              </a:rPr>
              <a:t>Water Resources Monitoring System </a:t>
            </a:r>
          </a:p>
          <a:p>
            <a:pPr marL="731502" indent="-609585">
              <a:spcAft>
                <a:spcPts val="533"/>
              </a:spcAft>
              <a:buFont typeface="+mj-lt"/>
              <a:buAutoNum type="alphaUcPeriod"/>
            </a:pPr>
            <a:r>
              <a:rPr lang="en-IN" sz="2000" dirty="0">
                <a:solidFill>
                  <a:schemeClr val="bg1"/>
                </a:solidFill>
                <a:latin typeface="Nunito" panose="020B0604020202020204" charset="0"/>
                <a:cs typeface="Arial" panose="020B0604020202020204" pitchFamily="34" charset="0"/>
              </a:rPr>
              <a:t>Water Resources Information System</a:t>
            </a:r>
          </a:p>
          <a:p>
            <a:pPr marL="731502" indent="-609585">
              <a:spcAft>
                <a:spcPts val="533"/>
              </a:spcAft>
              <a:buFont typeface="+mj-lt"/>
              <a:buAutoNum type="alphaUcPeriod"/>
            </a:pPr>
            <a:r>
              <a:rPr lang="en-IN" sz="2000" dirty="0">
                <a:solidFill>
                  <a:schemeClr val="bg1"/>
                </a:solidFill>
                <a:latin typeface="Nunito" panose="020B0604020202020204" charset="0"/>
                <a:cs typeface="Arial" panose="020B0604020202020204" pitchFamily="34" charset="0"/>
              </a:rPr>
              <a:t>Water Resources Operation  &amp; Planning System</a:t>
            </a:r>
          </a:p>
          <a:p>
            <a:pPr marL="731502" indent="-609585">
              <a:spcAft>
                <a:spcPts val="533"/>
              </a:spcAft>
              <a:buFont typeface="+mj-lt"/>
              <a:buAutoNum type="alphaUcPeriod"/>
            </a:pPr>
            <a:r>
              <a:rPr lang="en-IN" sz="2000" dirty="0">
                <a:solidFill>
                  <a:schemeClr val="bg1"/>
                </a:solidFill>
                <a:latin typeface="Nunito" panose="020B0604020202020204" charset="0"/>
                <a:cs typeface="Arial" panose="020B0604020202020204" pitchFamily="34" charset="0"/>
              </a:rPr>
              <a:t>Institutional Capacity Enhancement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66200-CFAF-4328-8550-89FC6CD2FD1A}"/>
              </a:ext>
            </a:extLst>
          </p:cNvPr>
          <p:cNvSpPr txBox="1"/>
          <p:nvPr/>
        </p:nvSpPr>
        <p:spPr>
          <a:xfrm>
            <a:off x="7901039" y="4496766"/>
            <a:ext cx="293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Components of NHP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8090" y="4878205"/>
            <a:ext cx="5209551" cy="18364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90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Financial support (Central Scheme-100% grant to Implementing agencies)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accent1">
                    <a:lumMod val="90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Budget: INR 3680 Crore;  World Bank Loan: USD 160 million ; 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accent1">
                    <a:lumMod val="90000"/>
                  </a:schemeClr>
                </a:solidFill>
                <a:latin typeface="Nunito" panose="020B0604020202020204" charset="0"/>
                <a:cs typeface="Arial" panose="020B0604020202020204" pitchFamily="34" charset="0"/>
              </a:rPr>
              <a:t>Duration: 8 years (2016-2024);   </a:t>
            </a:r>
          </a:p>
        </p:txBody>
      </p:sp>
    </p:spTree>
    <p:extLst>
      <p:ext uri="{BB962C8B-B14F-4D97-AF65-F5344CB8AC3E}">
        <p14:creationId xmlns:p14="http://schemas.microsoft.com/office/powerpoint/2010/main" val="314659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140052" y="475791"/>
            <a:ext cx="5622568" cy="435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Overall Progress of </a:t>
            </a:r>
            <a:r>
              <a:rPr lang="en-IN" sz="28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Data Centre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7F5E6">
                  <a:lumMod val="90000"/>
                </a:srgbClr>
              </a:solidFill>
              <a:effectLst/>
              <a:uLnTx/>
              <a:uFillTx/>
              <a:latin typeface="Tenor Sans" panose="020B060402020202020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oogle Shape;454;p42"/>
          <p:cNvSpPr/>
          <p:nvPr/>
        </p:nvSpPr>
        <p:spPr>
          <a:xfrm>
            <a:off x="11514429" y="6501802"/>
            <a:ext cx="249720" cy="24546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54;p42"/>
          <p:cNvSpPr/>
          <p:nvPr/>
        </p:nvSpPr>
        <p:spPr>
          <a:xfrm>
            <a:off x="11541395" y="6187582"/>
            <a:ext cx="195788" cy="19148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54;p42"/>
          <p:cNvSpPr/>
          <p:nvPr/>
        </p:nvSpPr>
        <p:spPr>
          <a:xfrm>
            <a:off x="11573579" y="5925540"/>
            <a:ext cx="124860" cy="133784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A80556-8FDB-4F08-B5F2-F43990451A24}"/>
              </a:ext>
            </a:extLst>
          </p:cNvPr>
          <p:cNvGraphicFramePr>
            <a:graphicFrameLocks noGrp="1"/>
          </p:cNvGraphicFramePr>
          <p:nvPr/>
        </p:nvGraphicFramePr>
        <p:xfrm>
          <a:off x="231975" y="1019563"/>
          <a:ext cx="5340143" cy="792990"/>
        </p:xfrm>
        <a:graphic>
          <a:graphicData uri="http://schemas.openxmlformats.org/drawingml/2006/table">
            <a:tbl>
              <a:tblPr firstRow="1" bandRow="1"/>
              <a:tblGrid>
                <a:gridCol w="1277219">
                  <a:extLst>
                    <a:ext uri="{9D8B030D-6E8A-4147-A177-3AD203B41FA5}">
                      <a16:colId xmlns:a16="http://schemas.microsoft.com/office/drawing/2014/main" val="520513012"/>
                    </a:ext>
                  </a:extLst>
                </a:gridCol>
                <a:gridCol w="952552">
                  <a:extLst>
                    <a:ext uri="{9D8B030D-6E8A-4147-A177-3AD203B41FA5}">
                      <a16:colId xmlns:a16="http://schemas.microsoft.com/office/drawing/2014/main" val="3543173063"/>
                    </a:ext>
                  </a:extLst>
                </a:gridCol>
                <a:gridCol w="952552">
                  <a:extLst>
                    <a:ext uri="{9D8B030D-6E8A-4147-A177-3AD203B41FA5}">
                      <a16:colId xmlns:a16="http://schemas.microsoft.com/office/drawing/2014/main" val="2068901870"/>
                    </a:ext>
                  </a:extLst>
                </a:gridCol>
                <a:gridCol w="1078910">
                  <a:extLst>
                    <a:ext uri="{9D8B030D-6E8A-4147-A177-3AD203B41FA5}">
                      <a16:colId xmlns:a16="http://schemas.microsoft.com/office/drawing/2014/main" val="3767825927"/>
                    </a:ext>
                  </a:extLst>
                </a:gridCol>
                <a:gridCol w="1078910">
                  <a:extLst>
                    <a:ext uri="{9D8B030D-6E8A-4147-A177-3AD203B41FA5}">
                      <a16:colId xmlns:a16="http://schemas.microsoft.com/office/drawing/2014/main" val="706003957"/>
                    </a:ext>
                  </a:extLst>
                </a:gridCol>
              </a:tblGrid>
              <a:tr h="5732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Type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Proposed (nos.)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Awarded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Floated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Completed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0920"/>
                  </a:ext>
                </a:extLst>
              </a:tr>
              <a:tr h="1007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Data Centre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996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6C8B533-33F0-47DF-9352-31AE5C82E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56548"/>
              </p:ext>
            </p:extLst>
          </p:nvPr>
        </p:nvGraphicFramePr>
        <p:xfrm>
          <a:off x="87549" y="2355668"/>
          <a:ext cx="6008451" cy="2409174"/>
        </p:xfrm>
        <a:graphic>
          <a:graphicData uri="http://schemas.openxmlformats.org/drawingml/2006/table">
            <a:tbl>
              <a:tblPr firstRow="1" bandRow="1"/>
              <a:tblGrid>
                <a:gridCol w="1118893">
                  <a:extLst>
                    <a:ext uri="{9D8B030D-6E8A-4147-A177-3AD203B41FA5}">
                      <a16:colId xmlns:a16="http://schemas.microsoft.com/office/drawing/2014/main" val="3422274004"/>
                    </a:ext>
                  </a:extLst>
                </a:gridCol>
                <a:gridCol w="774758">
                  <a:extLst>
                    <a:ext uri="{9D8B030D-6E8A-4147-A177-3AD203B41FA5}">
                      <a16:colId xmlns:a16="http://schemas.microsoft.com/office/drawing/2014/main" val="208395333"/>
                    </a:ext>
                  </a:extLst>
                </a:gridCol>
                <a:gridCol w="617423">
                  <a:extLst>
                    <a:ext uri="{9D8B030D-6E8A-4147-A177-3AD203B41FA5}">
                      <a16:colId xmlns:a16="http://schemas.microsoft.com/office/drawing/2014/main" val="3218211134"/>
                    </a:ext>
                  </a:extLst>
                </a:gridCol>
                <a:gridCol w="757836">
                  <a:extLst>
                    <a:ext uri="{9D8B030D-6E8A-4147-A177-3AD203B41FA5}">
                      <a16:colId xmlns:a16="http://schemas.microsoft.com/office/drawing/2014/main" val="1414515498"/>
                    </a:ext>
                  </a:extLst>
                </a:gridCol>
                <a:gridCol w="945067">
                  <a:extLst>
                    <a:ext uri="{9D8B030D-6E8A-4147-A177-3AD203B41FA5}">
                      <a16:colId xmlns:a16="http://schemas.microsoft.com/office/drawing/2014/main" val="2253871970"/>
                    </a:ext>
                  </a:extLst>
                </a:gridCol>
                <a:gridCol w="864825">
                  <a:extLst>
                    <a:ext uri="{9D8B030D-6E8A-4147-A177-3AD203B41FA5}">
                      <a16:colId xmlns:a16="http://schemas.microsoft.com/office/drawing/2014/main" val="2603637753"/>
                    </a:ext>
                  </a:extLst>
                </a:gridCol>
                <a:gridCol w="929649">
                  <a:extLst>
                    <a:ext uri="{9D8B030D-6E8A-4147-A177-3AD203B41FA5}">
                      <a16:colId xmlns:a16="http://schemas.microsoft.com/office/drawing/2014/main" val="1669954392"/>
                    </a:ext>
                  </a:extLst>
                </a:gridCol>
              </a:tblGrid>
              <a:tr h="631965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500" dirty="0">
                          <a:latin typeface="+mn-lt"/>
                          <a:cs typeface="Arial" panose="020B0604020202020204" pitchFamily="34" charset="0"/>
                        </a:rPr>
                        <a:t>Projects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500" dirty="0">
                          <a:latin typeface="+mn-lt"/>
                          <a:cs typeface="Arial" panose="020B0604020202020204" pitchFamily="34" charset="0"/>
                        </a:rPr>
                        <a:t>Upto March, 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5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5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5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Progress upto March’22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500" dirty="0">
                          <a:latin typeface="+mn-lt"/>
                          <a:cs typeface="Arial" panose="020B0604020202020204" pitchFamily="34" charset="0"/>
                        </a:rPr>
                        <a:t>Current Financial</a:t>
                      </a:r>
                      <a:r>
                        <a:rPr lang="en-IN" sz="1500" baseline="0" dirty="0">
                          <a:latin typeface="+mn-lt"/>
                          <a:cs typeface="Arial" panose="020B0604020202020204" pitchFamily="34" charset="0"/>
                        </a:rPr>
                        <a:t> Year 2022-23</a:t>
                      </a:r>
                      <a:endParaRPr lang="en-IN" sz="15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53093"/>
                  </a:ext>
                </a:extLst>
              </a:tr>
              <a:tr h="68655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500" b="1" kern="1200" dirty="0">
                          <a:latin typeface="+mn-lt"/>
                          <a:cs typeface="Arial" panose="020B0604020202020204" pitchFamily="34" charset="0"/>
                        </a:rPr>
                        <a:t>Target for the Year</a:t>
                      </a:r>
                      <a:endParaRPr lang="en-IN" sz="15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500" b="1" kern="1200" dirty="0">
                          <a:latin typeface="+mn-lt"/>
                          <a:cs typeface="Arial" panose="020B0604020202020204" pitchFamily="34" charset="0"/>
                        </a:rPr>
                        <a:t>Achievement</a:t>
                      </a:r>
                      <a:endParaRPr lang="en-IN" sz="15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68882"/>
                  </a:ext>
                </a:extLst>
              </a:tr>
              <a:tr h="46844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Awarded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52"/>
                  </a:ext>
                </a:extLst>
              </a:tr>
              <a:tr h="53152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Constructed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554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2701C30-5645-436F-BC17-8BFCF2E52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724843"/>
              </p:ext>
            </p:extLst>
          </p:nvPr>
        </p:nvGraphicFramePr>
        <p:xfrm>
          <a:off x="6348846" y="867494"/>
          <a:ext cx="5302134" cy="532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90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140052" y="475791"/>
            <a:ext cx="5622568" cy="435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Overall Progress of PDS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oogle Shape;454;p42"/>
          <p:cNvSpPr/>
          <p:nvPr/>
        </p:nvSpPr>
        <p:spPr>
          <a:xfrm>
            <a:off x="11514429" y="6501802"/>
            <a:ext cx="249720" cy="24546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54;p42"/>
          <p:cNvSpPr/>
          <p:nvPr/>
        </p:nvSpPr>
        <p:spPr>
          <a:xfrm>
            <a:off x="11541395" y="6187582"/>
            <a:ext cx="195788" cy="19148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54;p42"/>
          <p:cNvSpPr/>
          <p:nvPr/>
        </p:nvSpPr>
        <p:spPr>
          <a:xfrm>
            <a:off x="11573579" y="5925540"/>
            <a:ext cx="124860" cy="133784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A80556-8FDB-4F08-B5F2-F43990451A24}"/>
              </a:ext>
            </a:extLst>
          </p:cNvPr>
          <p:cNvGraphicFramePr>
            <a:graphicFrameLocks noGrp="1"/>
          </p:cNvGraphicFramePr>
          <p:nvPr/>
        </p:nvGraphicFramePr>
        <p:xfrm>
          <a:off x="231975" y="1019563"/>
          <a:ext cx="5006768" cy="792990"/>
        </p:xfrm>
        <a:graphic>
          <a:graphicData uri="http://schemas.openxmlformats.org/drawingml/2006/table">
            <a:tbl>
              <a:tblPr firstRow="1" bandRow="1"/>
              <a:tblGrid>
                <a:gridCol w="1500678">
                  <a:extLst>
                    <a:ext uri="{9D8B030D-6E8A-4147-A177-3AD203B41FA5}">
                      <a16:colId xmlns:a16="http://schemas.microsoft.com/office/drawing/2014/main" val="520513012"/>
                    </a:ext>
                  </a:extLst>
                </a:gridCol>
                <a:gridCol w="1119208">
                  <a:extLst>
                    <a:ext uri="{9D8B030D-6E8A-4147-A177-3AD203B41FA5}">
                      <a16:colId xmlns:a16="http://schemas.microsoft.com/office/drawing/2014/main" val="3543173063"/>
                    </a:ext>
                  </a:extLst>
                </a:gridCol>
                <a:gridCol w="1119208">
                  <a:extLst>
                    <a:ext uri="{9D8B030D-6E8A-4147-A177-3AD203B41FA5}">
                      <a16:colId xmlns:a16="http://schemas.microsoft.com/office/drawing/2014/main" val="2068901870"/>
                    </a:ext>
                  </a:extLst>
                </a:gridCol>
                <a:gridCol w="1267674">
                  <a:extLst>
                    <a:ext uri="{9D8B030D-6E8A-4147-A177-3AD203B41FA5}">
                      <a16:colId xmlns:a16="http://schemas.microsoft.com/office/drawing/2014/main" val="706003957"/>
                    </a:ext>
                  </a:extLst>
                </a:gridCol>
              </a:tblGrid>
              <a:tr h="5732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Type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Proposed (nos.)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Awarded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Completed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0920"/>
                  </a:ext>
                </a:extLst>
              </a:tr>
              <a:tr h="1007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PDS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996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6C8B533-33F0-47DF-9352-31AE5C82E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79945"/>
              </p:ext>
            </p:extLst>
          </p:nvPr>
        </p:nvGraphicFramePr>
        <p:xfrm>
          <a:off x="140053" y="2355668"/>
          <a:ext cx="5784498" cy="2413172"/>
        </p:xfrm>
        <a:graphic>
          <a:graphicData uri="http://schemas.openxmlformats.org/drawingml/2006/table">
            <a:tbl>
              <a:tblPr firstRow="1" bandRow="1"/>
              <a:tblGrid>
                <a:gridCol w="1117247">
                  <a:extLst>
                    <a:ext uri="{9D8B030D-6E8A-4147-A177-3AD203B41FA5}">
                      <a16:colId xmlns:a16="http://schemas.microsoft.com/office/drawing/2014/main" val="3422274004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839533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3218211134"/>
                    </a:ext>
                  </a:extLst>
                </a:gridCol>
                <a:gridCol w="582021">
                  <a:extLst>
                    <a:ext uri="{9D8B030D-6E8A-4147-A177-3AD203B41FA5}">
                      <a16:colId xmlns:a16="http://schemas.microsoft.com/office/drawing/2014/main" val="1414515498"/>
                    </a:ext>
                  </a:extLst>
                </a:gridCol>
                <a:gridCol w="909841">
                  <a:extLst>
                    <a:ext uri="{9D8B030D-6E8A-4147-A177-3AD203B41FA5}">
                      <a16:colId xmlns:a16="http://schemas.microsoft.com/office/drawing/2014/main" val="2253871970"/>
                    </a:ext>
                  </a:extLst>
                </a:gridCol>
                <a:gridCol w="832590">
                  <a:extLst>
                    <a:ext uri="{9D8B030D-6E8A-4147-A177-3AD203B41FA5}">
                      <a16:colId xmlns:a16="http://schemas.microsoft.com/office/drawing/2014/main" val="2603637753"/>
                    </a:ext>
                  </a:extLst>
                </a:gridCol>
                <a:gridCol w="894999">
                  <a:extLst>
                    <a:ext uri="{9D8B030D-6E8A-4147-A177-3AD203B41FA5}">
                      <a16:colId xmlns:a16="http://schemas.microsoft.com/office/drawing/2014/main" val="1669954392"/>
                    </a:ext>
                  </a:extLst>
                </a:gridCol>
              </a:tblGrid>
              <a:tr h="631965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Projects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Upto March, 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Progress upto March’22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Current Financial</a:t>
                      </a:r>
                      <a:r>
                        <a:rPr lang="en-IN" sz="1400" baseline="0" dirty="0">
                          <a:latin typeface="+mn-lt"/>
                          <a:cs typeface="Arial" panose="020B0604020202020204" pitchFamily="34" charset="0"/>
                        </a:rPr>
                        <a:t> Year 2022-23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53093"/>
                  </a:ext>
                </a:extLst>
              </a:tr>
              <a:tr h="68655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b="1" kern="1200" dirty="0">
                          <a:latin typeface="+mn-lt"/>
                          <a:cs typeface="Arial" panose="020B0604020202020204" pitchFamily="34" charset="0"/>
                        </a:rPr>
                        <a:t>Target for the Year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b="1" kern="1200" dirty="0">
                          <a:latin typeface="+mn-lt"/>
                          <a:cs typeface="Arial" panose="020B0604020202020204" pitchFamily="34" charset="0"/>
                        </a:rPr>
                        <a:t>Achievement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68882"/>
                  </a:ext>
                </a:extLst>
              </a:tr>
              <a:tr h="468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Contract Awarded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52"/>
                  </a:ext>
                </a:extLst>
              </a:tr>
              <a:tr h="5315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554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ACD7C74-CA6A-470F-9A07-6847A004E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730815"/>
              </p:ext>
            </p:extLst>
          </p:nvPr>
        </p:nvGraphicFramePr>
        <p:xfrm>
          <a:off x="6095999" y="965677"/>
          <a:ext cx="5477565" cy="509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679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140051" y="475791"/>
            <a:ext cx="9013469" cy="435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Overall Progress of Studies/Knowledge Products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oogle Shape;454;p42"/>
          <p:cNvSpPr/>
          <p:nvPr/>
        </p:nvSpPr>
        <p:spPr>
          <a:xfrm>
            <a:off x="11514429" y="6501802"/>
            <a:ext cx="249720" cy="24546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54;p42"/>
          <p:cNvSpPr/>
          <p:nvPr/>
        </p:nvSpPr>
        <p:spPr>
          <a:xfrm>
            <a:off x="11541395" y="6187582"/>
            <a:ext cx="195788" cy="19148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54;p42"/>
          <p:cNvSpPr/>
          <p:nvPr/>
        </p:nvSpPr>
        <p:spPr>
          <a:xfrm>
            <a:off x="11573579" y="5925540"/>
            <a:ext cx="124860" cy="133784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A80556-8FDB-4F08-B5F2-F43990451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97222"/>
              </p:ext>
            </p:extLst>
          </p:nvPr>
        </p:nvGraphicFramePr>
        <p:xfrm>
          <a:off x="231974" y="1019563"/>
          <a:ext cx="5711612" cy="792990"/>
        </p:xfrm>
        <a:graphic>
          <a:graphicData uri="http://schemas.openxmlformats.org/drawingml/2006/table">
            <a:tbl>
              <a:tblPr firstRow="1" bandRow="1"/>
              <a:tblGrid>
                <a:gridCol w="1366064">
                  <a:extLst>
                    <a:ext uri="{9D8B030D-6E8A-4147-A177-3AD203B41FA5}">
                      <a16:colId xmlns:a16="http://schemas.microsoft.com/office/drawing/2014/main" val="520513012"/>
                    </a:ext>
                  </a:extLst>
                </a:gridCol>
                <a:gridCol w="1018813">
                  <a:extLst>
                    <a:ext uri="{9D8B030D-6E8A-4147-A177-3AD203B41FA5}">
                      <a16:colId xmlns:a16="http://schemas.microsoft.com/office/drawing/2014/main" val="3543173063"/>
                    </a:ext>
                  </a:extLst>
                </a:gridCol>
                <a:gridCol w="1018813">
                  <a:extLst>
                    <a:ext uri="{9D8B030D-6E8A-4147-A177-3AD203B41FA5}">
                      <a16:colId xmlns:a16="http://schemas.microsoft.com/office/drawing/2014/main" val="2068901870"/>
                    </a:ext>
                  </a:extLst>
                </a:gridCol>
                <a:gridCol w="1153961">
                  <a:extLst>
                    <a:ext uri="{9D8B030D-6E8A-4147-A177-3AD203B41FA5}">
                      <a16:colId xmlns:a16="http://schemas.microsoft.com/office/drawing/2014/main" val="2789902192"/>
                    </a:ext>
                  </a:extLst>
                </a:gridCol>
                <a:gridCol w="1153961">
                  <a:extLst>
                    <a:ext uri="{9D8B030D-6E8A-4147-A177-3AD203B41FA5}">
                      <a16:colId xmlns:a16="http://schemas.microsoft.com/office/drawing/2014/main" val="706003957"/>
                    </a:ext>
                  </a:extLst>
                </a:gridCol>
              </a:tblGrid>
              <a:tr h="5732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Type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Proposed (nos.)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Awarded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Floated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Completed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0920"/>
                  </a:ext>
                </a:extLst>
              </a:tr>
              <a:tr h="1007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Studies/KP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996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6C8B533-33F0-47DF-9352-31AE5C82E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55800"/>
              </p:ext>
            </p:extLst>
          </p:nvPr>
        </p:nvGraphicFramePr>
        <p:xfrm>
          <a:off x="231976" y="2355668"/>
          <a:ext cx="5711624" cy="2413172"/>
        </p:xfrm>
        <a:graphic>
          <a:graphicData uri="http://schemas.openxmlformats.org/drawingml/2006/table">
            <a:tbl>
              <a:tblPr firstRow="1" bandRow="1"/>
              <a:tblGrid>
                <a:gridCol w="1053899">
                  <a:extLst>
                    <a:ext uri="{9D8B030D-6E8A-4147-A177-3AD203B41FA5}">
                      <a16:colId xmlns:a16="http://schemas.microsoft.com/office/drawing/2014/main" val="3422274004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8395333"/>
                    </a:ext>
                  </a:extLst>
                </a:gridCol>
                <a:gridCol w="580649">
                  <a:extLst>
                    <a:ext uri="{9D8B030D-6E8A-4147-A177-3AD203B41FA5}">
                      <a16:colId xmlns:a16="http://schemas.microsoft.com/office/drawing/2014/main" val="3218211134"/>
                    </a:ext>
                  </a:extLst>
                </a:gridCol>
                <a:gridCol w="720398">
                  <a:extLst>
                    <a:ext uri="{9D8B030D-6E8A-4147-A177-3AD203B41FA5}">
                      <a16:colId xmlns:a16="http://schemas.microsoft.com/office/drawing/2014/main" val="1414515498"/>
                    </a:ext>
                  </a:extLst>
                </a:gridCol>
                <a:gridCol w="898379">
                  <a:extLst>
                    <a:ext uri="{9D8B030D-6E8A-4147-A177-3AD203B41FA5}">
                      <a16:colId xmlns:a16="http://schemas.microsoft.com/office/drawing/2014/main" val="2253871970"/>
                    </a:ext>
                  </a:extLst>
                </a:gridCol>
                <a:gridCol w="822101">
                  <a:extLst>
                    <a:ext uri="{9D8B030D-6E8A-4147-A177-3AD203B41FA5}">
                      <a16:colId xmlns:a16="http://schemas.microsoft.com/office/drawing/2014/main" val="2603637753"/>
                    </a:ext>
                  </a:extLst>
                </a:gridCol>
                <a:gridCol w="883723">
                  <a:extLst>
                    <a:ext uri="{9D8B030D-6E8A-4147-A177-3AD203B41FA5}">
                      <a16:colId xmlns:a16="http://schemas.microsoft.com/office/drawing/2014/main" val="1669954392"/>
                    </a:ext>
                  </a:extLst>
                </a:gridCol>
              </a:tblGrid>
              <a:tr h="631965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Projects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Upto March, 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Progress upto March’22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Current Financial</a:t>
                      </a:r>
                      <a:r>
                        <a:rPr lang="en-IN" sz="1400" baseline="0" dirty="0">
                          <a:latin typeface="+mn-lt"/>
                          <a:cs typeface="Arial" panose="020B0604020202020204" pitchFamily="34" charset="0"/>
                        </a:rPr>
                        <a:t> Year 2022-23</a:t>
                      </a:r>
                      <a:endParaRPr lang="en-IN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53093"/>
                  </a:ext>
                </a:extLst>
              </a:tr>
              <a:tr h="68655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b="1" kern="1200" dirty="0">
                          <a:latin typeface="+mn-lt"/>
                          <a:cs typeface="Arial" panose="020B0604020202020204" pitchFamily="34" charset="0"/>
                        </a:rPr>
                        <a:t>Target for the Year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b="1" kern="1200" dirty="0">
                          <a:latin typeface="+mn-lt"/>
                          <a:cs typeface="Arial" panose="020B0604020202020204" pitchFamily="34" charset="0"/>
                        </a:rPr>
                        <a:t>Achievement</a:t>
                      </a:r>
                      <a:endParaRPr lang="en-IN" sz="1400" b="1" kern="1200" dirty="0">
                        <a:solidFill>
                          <a:srgbClr val="4774C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68882"/>
                  </a:ext>
                </a:extLst>
              </a:tr>
              <a:tr h="4684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Contract Awarded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8652"/>
                  </a:ext>
                </a:extLst>
              </a:tr>
              <a:tr h="5315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400" dirty="0">
                          <a:latin typeface="+mn-lt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5541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BDEFD6E-4927-42C7-9ED4-F736F8DDA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590108"/>
              </p:ext>
            </p:extLst>
          </p:nvPr>
        </p:nvGraphicFramePr>
        <p:xfrm>
          <a:off x="6041598" y="1019563"/>
          <a:ext cx="5656829" cy="535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127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647787" y="184825"/>
            <a:ext cx="3193" cy="6439711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476" y="504365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IN" sz="32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Status of Procurement and Expenditure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oogle Shape;454;p42"/>
          <p:cNvSpPr/>
          <p:nvPr/>
        </p:nvSpPr>
        <p:spPr>
          <a:xfrm>
            <a:off x="11514429" y="6501802"/>
            <a:ext cx="249720" cy="24546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54;p42"/>
          <p:cNvSpPr/>
          <p:nvPr/>
        </p:nvSpPr>
        <p:spPr>
          <a:xfrm>
            <a:off x="11541395" y="6187582"/>
            <a:ext cx="195788" cy="19148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54;p42"/>
          <p:cNvSpPr/>
          <p:nvPr/>
        </p:nvSpPr>
        <p:spPr>
          <a:xfrm>
            <a:off x="11573579" y="5925540"/>
            <a:ext cx="124860" cy="133784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390542"/>
              </p:ext>
            </p:extLst>
          </p:nvPr>
        </p:nvGraphicFramePr>
        <p:xfrm>
          <a:off x="6114528" y="1267617"/>
          <a:ext cx="5521481" cy="491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308766"/>
              </p:ext>
            </p:extLst>
          </p:nvPr>
        </p:nvGraphicFramePr>
        <p:xfrm>
          <a:off x="266007" y="1267616"/>
          <a:ext cx="5774313" cy="491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274059" y="1940314"/>
            <a:ext cx="72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till 15</a:t>
            </a:r>
            <a:r>
              <a:rPr kumimoji="0" lang="en-IN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</a:t>
            </a: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258763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647787" y="184825"/>
            <a:ext cx="3193" cy="6439711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476" y="504365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Financial Progress Summary - Year Wise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96452" y="0"/>
            <a:ext cx="0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oogle Shape;454;p42"/>
          <p:cNvSpPr/>
          <p:nvPr/>
        </p:nvSpPr>
        <p:spPr>
          <a:xfrm>
            <a:off x="11514429" y="6501802"/>
            <a:ext cx="249720" cy="24546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54;p42"/>
          <p:cNvSpPr/>
          <p:nvPr/>
        </p:nvSpPr>
        <p:spPr>
          <a:xfrm>
            <a:off x="11541395" y="6187582"/>
            <a:ext cx="195788" cy="191487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54;p42"/>
          <p:cNvSpPr/>
          <p:nvPr/>
        </p:nvSpPr>
        <p:spPr>
          <a:xfrm>
            <a:off x="11573579" y="5925540"/>
            <a:ext cx="124860" cy="133784"/>
          </a:xfrm>
          <a:prstGeom prst="ellipse">
            <a:avLst/>
          </a:prstGeom>
          <a:solidFill>
            <a:srgbClr val="8AA0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404F08-1FC1-480B-8A0C-4F04D64A3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31196"/>
              </p:ext>
            </p:extLst>
          </p:nvPr>
        </p:nvGraphicFramePr>
        <p:xfrm>
          <a:off x="622334" y="1046448"/>
          <a:ext cx="10844636" cy="550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10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0" y="375984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65993" y="562708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NHP-Major headwise PIP Allocation and Expenditure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9F5B40-8DCA-4A31-8731-1515BD8B2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431160"/>
              </p:ext>
            </p:extLst>
          </p:nvPr>
        </p:nvGraphicFramePr>
        <p:xfrm>
          <a:off x="160337" y="1141111"/>
          <a:ext cx="5645151" cy="552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2A5B87-83DC-4D02-B2E4-D4DCDA788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004857"/>
              </p:ext>
            </p:extLst>
          </p:nvPr>
        </p:nvGraphicFramePr>
        <p:xfrm>
          <a:off x="5927188" y="1141110"/>
          <a:ext cx="6148437" cy="552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23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28247" y="0"/>
            <a:ext cx="18756" cy="719328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7004" y="223736"/>
            <a:ext cx="11449449" cy="3426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0647" y="223736"/>
            <a:ext cx="5736" cy="663426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7004" y="363167"/>
            <a:ext cx="11987321" cy="258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B8FB6C-BF74-4461-9CDD-EA9B0A7952D6}"/>
              </a:ext>
            </a:extLst>
          </p:cNvPr>
          <p:cNvSpPr/>
          <p:nvPr/>
        </p:nvSpPr>
        <p:spPr>
          <a:xfrm>
            <a:off x="902679" y="1107436"/>
            <a:ext cx="1049659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anose="020B0604020202020204" charset="0"/>
                <a:cs typeface="Arial"/>
                <a:sym typeface="Arial"/>
              </a:rPr>
              <a:t>State Agencies, UTs, RBOs excluding North East agencies including Assam (33 nos.):</a:t>
            </a:r>
            <a:r>
              <a:rPr kumimoji="0" lang="en-IN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anose="020B0604020202020204" charset="0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4FF66E-EB07-4C6C-B4FD-CF69BAD8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58116"/>
              </p:ext>
            </p:extLst>
          </p:nvPr>
        </p:nvGraphicFramePr>
        <p:xfrm>
          <a:off x="902679" y="1565920"/>
          <a:ext cx="5112058" cy="5152128"/>
        </p:xfrm>
        <a:graphic>
          <a:graphicData uri="http://schemas.openxmlformats.org/drawingml/2006/table">
            <a:tbl>
              <a:tblPr/>
              <a:tblGrid>
                <a:gridCol w="1825735">
                  <a:extLst>
                    <a:ext uri="{9D8B030D-6E8A-4147-A177-3AD203B41FA5}">
                      <a16:colId xmlns:a16="http://schemas.microsoft.com/office/drawing/2014/main" val="2938235281"/>
                    </a:ext>
                  </a:extLst>
                </a:gridCol>
                <a:gridCol w="1679676">
                  <a:extLst>
                    <a:ext uri="{9D8B030D-6E8A-4147-A177-3AD203B41FA5}">
                      <a16:colId xmlns:a16="http://schemas.microsoft.com/office/drawing/2014/main" val="3248262254"/>
                    </a:ext>
                  </a:extLst>
                </a:gridCol>
                <a:gridCol w="1606647">
                  <a:extLst>
                    <a:ext uri="{9D8B030D-6E8A-4147-A177-3AD203B41FA5}">
                      <a16:colId xmlns:a16="http://schemas.microsoft.com/office/drawing/2014/main" val="71818917"/>
                    </a:ext>
                  </a:extLst>
                </a:gridCol>
              </a:tblGrid>
              <a:tr h="2708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400" kern="1200" dirty="0">
                          <a:solidFill>
                            <a:srgbClr val="FF9933"/>
                          </a:solidFill>
                          <a:latin typeface="Nunito" panose="020B0604020202020204" charset="0"/>
                          <a:ea typeface="+mj-ea"/>
                          <a:cs typeface="Arial" panose="020B0604020202020204" pitchFamily="34" charset="0"/>
                        </a:rPr>
                        <a:t>Agency-wise Monthly Ranking – May 2022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23721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Agency Name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Total marks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294130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Uttar Pradesh GW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83.82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68144"/>
                  </a:ext>
                </a:extLst>
              </a:tr>
              <a:tr h="40483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Andhra Pradesh GW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82.38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401635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DVC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76.91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45300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Kerala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76.08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4276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Telangana GW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72.68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64696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Haryana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71.43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5277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Gujarat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64.24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1517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Bihar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63.50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50526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Madhya Pradesh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62.76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629089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Rajasthan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61.61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5247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Chhattisgarh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60.63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07651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Assam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59.62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09481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Tamil Nadu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59.25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08835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Kerala GW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57.86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97713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NCA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57.40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32284"/>
                  </a:ext>
                </a:extLst>
              </a:tr>
              <a:tr h="40483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Andhra Pradesh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54.78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32247"/>
                  </a:ext>
                </a:extLst>
              </a:tr>
              <a:tr h="2544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Himachal Pradesh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54.31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10539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8109D6-FFBD-408C-8B6E-9EE685253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85133"/>
              </p:ext>
            </p:extLst>
          </p:nvPr>
        </p:nvGraphicFramePr>
        <p:xfrm>
          <a:off x="6538856" y="1590713"/>
          <a:ext cx="5257596" cy="4815469"/>
        </p:xfrm>
        <a:graphic>
          <a:graphicData uri="http://schemas.openxmlformats.org/drawingml/2006/table">
            <a:tbl>
              <a:tblPr/>
              <a:tblGrid>
                <a:gridCol w="1877713">
                  <a:extLst>
                    <a:ext uri="{9D8B030D-6E8A-4147-A177-3AD203B41FA5}">
                      <a16:colId xmlns:a16="http://schemas.microsoft.com/office/drawing/2014/main" val="3658152044"/>
                    </a:ext>
                  </a:extLst>
                </a:gridCol>
                <a:gridCol w="1727496">
                  <a:extLst>
                    <a:ext uri="{9D8B030D-6E8A-4147-A177-3AD203B41FA5}">
                      <a16:colId xmlns:a16="http://schemas.microsoft.com/office/drawing/2014/main" val="1039435543"/>
                    </a:ext>
                  </a:extLst>
                </a:gridCol>
                <a:gridCol w="1652387">
                  <a:extLst>
                    <a:ext uri="{9D8B030D-6E8A-4147-A177-3AD203B41FA5}">
                      <a16:colId xmlns:a16="http://schemas.microsoft.com/office/drawing/2014/main" val="2343718785"/>
                    </a:ext>
                  </a:extLst>
                </a:gridCol>
              </a:tblGrid>
              <a:tr h="28371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400" kern="1200" dirty="0">
                          <a:solidFill>
                            <a:srgbClr val="FF9933"/>
                          </a:solidFill>
                          <a:latin typeface="Nunito" panose="020B0604020202020204" charset="0"/>
                          <a:ea typeface="+mj-ea"/>
                          <a:cs typeface="Arial" panose="020B0604020202020204" pitchFamily="34" charset="0"/>
                        </a:rPr>
                        <a:t>Agency-wise Monthly Ranking – May 2022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109060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Agency Name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Total marks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5352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West Bengal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54.09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23071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Punjab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53.93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43216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Karnataka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52.82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20370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Uttarakhand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50.52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72722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Maharashtra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49.97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37968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Goa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44.39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30882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Odisha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42.19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54440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Jharkhand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41.33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4788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Uttar Pradesh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39.18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62633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Telangana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38.77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52826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Bihar GW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37.61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18754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West Bengal GW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36.95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09757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Puducherry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28.11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74949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Maharashtra GW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26.30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95808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BBMB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18.77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07367"/>
                  </a:ext>
                </a:extLst>
              </a:tr>
              <a:tr h="26657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Delhi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9.07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54360"/>
                  </a:ext>
                </a:extLst>
              </a:tr>
            </a:tbl>
          </a:graphicData>
        </a:graphic>
      </p:graphicFrame>
      <p:sp>
        <p:nvSpPr>
          <p:cNvPr id="10" name="Google Shape;371;p38"/>
          <p:cNvSpPr txBox="1">
            <a:spLocks/>
          </p:cNvSpPr>
          <p:nvPr/>
        </p:nvSpPr>
        <p:spPr>
          <a:xfrm>
            <a:off x="609281" y="415712"/>
            <a:ext cx="11312500" cy="6650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cs typeface="Arial" panose="020B0604020202020204" pitchFamily="34" charset="0"/>
                <a:sym typeface="Arial"/>
              </a:rPr>
              <a:t>Monthly Ranking of IAs - May 2022</a:t>
            </a:r>
          </a:p>
        </p:txBody>
      </p:sp>
    </p:spTree>
    <p:extLst>
      <p:ext uri="{BB962C8B-B14F-4D97-AF65-F5344CB8AC3E}">
        <p14:creationId xmlns:p14="http://schemas.microsoft.com/office/powerpoint/2010/main" val="13818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26347" y="0"/>
            <a:ext cx="20656" cy="68580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68094" y="248436"/>
            <a:ext cx="11947706" cy="1713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7614" y="128501"/>
            <a:ext cx="6590" cy="660099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6433227"/>
            <a:ext cx="11987321" cy="258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752683" y="-160701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rgbClr val="F7F5E6">
                  <a:lumMod val="90000"/>
                </a:srgbClr>
              </a:solidFill>
              <a:effectLst/>
              <a:uLnTx/>
              <a:uFillTx/>
              <a:latin typeface="Tenor Sans" panose="020B060402020202020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C2D79-9884-4787-A917-C587A103953B}"/>
              </a:ext>
            </a:extLst>
          </p:cNvPr>
          <p:cNvSpPr/>
          <p:nvPr/>
        </p:nvSpPr>
        <p:spPr>
          <a:xfrm>
            <a:off x="701096" y="1528790"/>
            <a:ext cx="541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anose="020B0604020202020204" charset="0"/>
                <a:ea typeface="+mn-ea"/>
                <a:cs typeface="Arial" panose="020B0604020202020204" pitchFamily="34" charset="0"/>
                <a:sym typeface="Arial"/>
              </a:rPr>
              <a:t>North East Agencies excluding Assam (6 Nos.):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anose="020B060402020202020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E2DFC7-B667-4412-84C6-F8EF43F97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50697"/>
              </p:ext>
            </p:extLst>
          </p:nvPr>
        </p:nvGraphicFramePr>
        <p:xfrm>
          <a:off x="776227" y="1932063"/>
          <a:ext cx="5332617" cy="3890348"/>
        </p:xfrm>
        <a:graphic>
          <a:graphicData uri="http://schemas.openxmlformats.org/drawingml/2006/table">
            <a:tbl>
              <a:tblPr/>
              <a:tblGrid>
                <a:gridCol w="1904506">
                  <a:extLst>
                    <a:ext uri="{9D8B030D-6E8A-4147-A177-3AD203B41FA5}">
                      <a16:colId xmlns:a16="http://schemas.microsoft.com/office/drawing/2014/main" val="1137758107"/>
                    </a:ext>
                  </a:extLst>
                </a:gridCol>
                <a:gridCol w="1752146">
                  <a:extLst>
                    <a:ext uri="{9D8B030D-6E8A-4147-A177-3AD203B41FA5}">
                      <a16:colId xmlns:a16="http://schemas.microsoft.com/office/drawing/2014/main" val="1453541469"/>
                    </a:ext>
                  </a:extLst>
                </a:gridCol>
                <a:gridCol w="1675965">
                  <a:extLst>
                    <a:ext uri="{9D8B030D-6E8A-4147-A177-3AD203B41FA5}">
                      <a16:colId xmlns:a16="http://schemas.microsoft.com/office/drawing/2014/main" val="2166585274"/>
                    </a:ext>
                  </a:extLst>
                </a:gridCol>
              </a:tblGrid>
              <a:tr h="513429"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IN" sz="1800" kern="1200" dirty="0">
                          <a:solidFill>
                            <a:srgbClr val="FF9933"/>
                          </a:solidFill>
                          <a:latin typeface="Nunito" panose="020B0604020202020204" charset="0"/>
                          <a:ea typeface="+mj-ea"/>
                          <a:cs typeface="Arial" panose="020B0604020202020204" pitchFamily="34" charset="0"/>
                        </a:rPr>
                        <a:t>Agency-wise Monthly Ranking – May 2022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57880"/>
                  </a:ext>
                </a:extLst>
              </a:tr>
              <a:tr h="4824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Agency Name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Total marks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43905"/>
                  </a:ext>
                </a:extLst>
              </a:tr>
              <a:tr h="48241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Sikkim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92.12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333"/>
                  </a:ext>
                </a:extLst>
              </a:tr>
              <a:tr h="48241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Nagaland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69.81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96728"/>
                  </a:ext>
                </a:extLst>
              </a:tr>
              <a:tr h="48241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Meghalaya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68.05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86789"/>
                  </a:ext>
                </a:extLst>
              </a:tr>
              <a:tr h="48241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Mizoram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65.06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00337"/>
                  </a:ext>
                </a:extLst>
              </a:tr>
              <a:tr h="48241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Manipur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60.08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9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20624"/>
                  </a:ext>
                </a:extLst>
              </a:tr>
              <a:tr h="48241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Tripura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51.03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6115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F997371-8FDE-4848-8725-6A6F435802A4}"/>
              </a:ext>
            </a:extLst>
          </p:cNvPr>
          <p:cNvSpPr/>
          <p:nvPr/>
        </p:nvSpPr>
        <p:spPr>
          <a:xfrm>
            <a:off x="6613670" y="1480641"/>
            <a:ext cx="311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anose="020B0604020202020204" charset="0"/>
                <a:ea typeface="+mn-ea"/>
                <a:cs typeface="Arial" panose="020B0604020202020204" pitchFamily="34" charset="0"/>
                <a:sym typeface="Arial"/>
              </a:rPr>
              <a:t>Central Agencies (8 Nos.):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anose="020B060402020202020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921697-3698-46A0-9315-391B4080E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26442"/>
              </p:ext>
            </p:extLst>
          </p:nvPr>
        </p:nvGraphicFramePr>
        <p:xfrm>
          <a:off x="6707449" y="1949273"/>
          <a:ext cx="5172163" cy="3890350"/>
        </p:xfrm>
        <a:graphic>
          <a:graphicData uri="http://schemas.openxmlformats.org/drawingml/2006/table">
            <a:tbl>
              <a:tblPr/>
              <a:tblGrid>
                <a:gridCol w="1847201">
                  <a:extLst>
                    <a:ext uri="{9D8B030D-6E8A-4147-A177-3AD203B41FA5}">
                      <a16:colId xmlns:a16="http://schemas.microsoft.com/office/drawing/2014/main" val="1809538780"/>
                    </a:ext>
                  </a:extLst>
                </a:gridCol>
                <a:gridCol w="1699425">
                  <a:extLst>
                    <a:ext uri="{9D8B030D-6E8A-4147-A177-3AD203B41FA5}">
                      <a16:colId xmlns:a16="http://schemas.microsoft.com/office/drawing/2014/main" val="2396160280"/>
                    </a:ext>
                  </a:extLst>
                </a:gridCol>
                <a:gridCol w="1625537">
                  <a:extLst>
                    <a:ext uri="{9D8B030D-6E8A-4147-A177-3AD203B41FA5}">
                      <a16:colId xmlns:a16="http://schemas.microsoft.com/office/drawing/2014/main" val="3147810143"/>
                    </a:ext>
                  </a:extLst>
                </a:gridCol>
              </a:tblGrid>
              <a:tr h="389035"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800" kern="1200" dirty="0">
                          <a:solidFill>
                            <a:srgbClr val="FF9933"/>
                          </a:solidFill>
                          <a:latin typeface="Nunito" panose="020B0604020202020204" charset="0"/>
                          <a:ea typeface="+mj-ea"/>
                          <a:cs typeface="Arial" panose="020B0604020202020204" pitchFamily="34" charset="0"/>
                        </a:rPr>
                        <a:t>Agency-wise Monthly Ranking – May 2022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457890"/>
                  </a:ext>
                </a:extLst>
              </a:tr>
              <a:tr h="3890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Agency Name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Total marks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Nunito" panose="020B060402020202020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276423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NRSC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79.48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0852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SOI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73.20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40766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NIH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68.15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83959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CWC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55.04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9810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CWPRS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51.85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33387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CGWB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44.19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7329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NWIC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40.47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F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10649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CPCB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31.92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32092"/>
                  </a:ext>
                </a:extLst>
              </a:tr>
            </a:tbl>
          </a:graphicData>
        </a:graphic>
      </p:graphicFrame>
      <p:sp>
        <p:nvSpPr>
          <p:cNvPr id="15" name="Google Shape;371;p38"/>
          <p:cNvSpPr txBox="1">
            <a:spLocks/>
          </p:cNvSpPr>
          <p:nvPr/>
        </p:nvSpPr>
        <p:spPr>
          <a:xfrm>
            <a:off x="609281" y="415712"/>
            <a:ext cx="11312500" cy="6650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3200" b="1" i="0" u="none" strike="noStrike" kern="0" cap="none" spc="0" normalizeH="0" baseline="0" noProof="0" dirty="0">
              <a:ln>
                <a:noFill/>
              </a:ln>
              <a:solidFill>
                <a:srgbClr val="F7F5E6">
                  <a:lumMod val="90000"/>
                </a:srgbClr>
              </a:solidFill>
              <a:effectLst/>
              <a:uLnTx/>
              <a:uFillTx/>
              <a:latin typeface="Tenor Sans" panose="020B060402020202020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371;p38"/>
          <p:cNvSpPr txBox="1">
            <a:spLocks/>
          </p:cNvSpPr>
          <p:nvPr/>
        </p:nvSpPr>
        <p:spPr>
          <a:xfrm>
            <a:off x="761681" y="568112"/>
            <a:ext cx="11312500" cy="6650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cs typeface="Arial" panose="020B0604020202020204" pitchFamily="34" charset="0"/>
                <a:sym typeface="Arial"/>
              </a:rPr>
              <a:t>Monthly Ranking of IAs- May 2022</a:t>
            </a:r>
          </a:p>
        </p:txBody>
      </p:sp>
    </p:spTree>
    <p:extLst>
      <p:ext uri="{BB962C8B-B14F-4D97-AF65-F5344CB8AC3E}">
        <p14:creationId xmlns:p14="http://schemas.microsoft.com/office/powerpoint/2010/main" val="1375183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5;p44"/>
          <p:cNvSpPr/>
          <p:nvPr/>
        </p:nvSpPr>
        <p:spPr>
          <a:xfrm>
            <a:off x="11505781" y="4903165"/>
            <a:ext cx="416000" cy="41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EEB76E-A1C0-4994-AB28-5F4E9A601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14304"/>
              </p:ext>
            </p:extLst>
          </p:nvPr>
        </p:nvGraphicFramePr>
        <p:xfrm>
          <a:off x="656715" y="1027953"/>
          <a:ext cx="10668001" cy="5688081"/>
        </p:xfrm>
        <a:graphic>
          <a:graphicData uri="http://schemas.openxmlformats.org/drawingml/2006/table">
            <a:tbl>
              <a:tblPr firstRow="1" bandRow="1"/>
              <a:tblGrid>
                <a:gridCol w="4855085">
                  <a:extLst>
                    <a:ext uri="{9D8B030D-6E8A-4147-A177-3AD203B41FA5}">
                      <a16:colId xmlns:a16="http://schemas.microsoft.com/office/drawing/2014/main" val="3729262069"/>
                    </a:ext>
                  </a:extLst>
                </a:gridCol>
                <a:gridCol w="5812916">
                  <a:extLst>
                    <a:ext uri="{9D8B030D-6E8A-4147-A177-3AD203B41FA5}">
                      <a16:colId xmlns:a16="http://schemas.microsoft.com/office/drawing/2014/main" val="2595711689"/>
                    </a:ext>
                  </a:extLst>
                </a:gridCol>
              </a:tblGrid>
              <a:tr h="51995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2000" b="1" i="0" u="none" strike="noStrike" cap="none" dirty="0">
                          <a:solidFill>
                            <a:schemeClr val="bg1"/>
                          </a:solidFill>
                          <a:latin typeface="Tenor Sans" panose="020B0604020202020204" charset="0"/>
                          <a:ea typeface="+mn-ea"/>
                          <a:cs typeface="+mn-cs"/>
                          <a:sym typeface="Arial"/>
                        </a:rPr>
                        <a:t>Challenges in the Water Sector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2000" b="1" i="0" u="none" strike="noStrike" cap="none" dirty="0">
                          <a:solidFill>
                            <a:schemeClr val="bg1"/>
                          </a:solidFill>
                          <a:latin typeface="Tenor Sans" panose="020B0604020202020204" charset="0"/>
                          <a:ea typeface="+mn-ea"/>
                          <a:cs typeface="+mn-cs"/>
                          <a:sym typeface="Arial"/>
                        </a:rPr>
                        <a:t>Initiative under NHP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79525"/>
                  </a:ext>
                </a:extLst>
              </a:tr>
              <a:tr h="927382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Nunito"/>
                        </a:rPr>
                        <a:t>Non sharing of data </a:t>
                      </a:r>
                    </a:p>
                  </a:txBody>
                  <a:tcPr marL="6350" marR="6350" marT="6350" marB="0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Central Data Dissemination policy modified. Classified information now available to NHP IAs. Reduced trust deficit, States forthcoming in data sharing  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91978"/>
                  </a:ext>
                </a:extLst>
              </a:tr>
              <a:tr h="627530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Nunito"/>
                        </a:rPr>
                        <a:t>Management of Water based on administrative units</a:t>
                      </a:r>
                    </a:p>
                  </a:txBody>
                  <a:tcPr marL="6350" marR="6350" marT="6350" marB="0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Basin scale water resources management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74333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Limited  use of space technologies in water resources management  </a:t>
                      </a:r>
                    </a:p>
                  </a:txBody>
                  <a:tcPr marL="6350" marR="6350" marT="6350" marB="0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Space technologies being promoted for monitoring, planning and analysis 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38116"/>
                  </a:ext>
                </a:extLst>
              </a:tr>
              <a:tr h="8942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Nunito"/>
                        </a:rPr>
                        <a:t>Lack of capacity to use modern analytical tools required for informed decision making </a:t>
                      </a:r>
                    </a:p>
                  </a:txBody>
                  <a:tcPr marL="6350" marR="6350" marT="6350" marB="0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Institutional Capacity building by involving Institutes of Repute and expertise. Customised training programmes with hands on sessions .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83833"/>
                  </a:ext>
                </a:extLst>
              </a:tr>
              <a:tr h="636525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Limited demonstrative examples of Integrated Reservoir Operation </a:t>
                      </a:r>
                    </a:p>
                  </a:txBody>
                  <a:tcPr marL="6350" marR="6350" marT="6350" marB="0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Use of globally recognised tools for Demonstrative IRO at basin scale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66884"/>
                  </a:ext>
                </a:extLst>
              </a:tr>
              <a:tr h="643570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Limited understanding of river morphology associated erosion and siltation issues </a:t>
                      </a:r>
                    </a:p>
                  </a:txBody>
                  <a:tcPr marL="6350" marR="6350" marT="6350" marB="0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Physical based mathematical modelling approach is being tested in identified basins. Use of RS based analytical tools 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87554"/>
                  </a:ext>
                </a:extLst>
              </a:tr>
              <a:tr h="623412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Flood forecasting lead time limited to 24 hrs without likely inundation  information </a:t>
                      </a:r>
                    </a:p>
                  </a:txBody>
                  <a:tcPr marL="6350" marR="6350" marT="6350" marB="0">
                    <a:lnL w="12700" cmpd="sng">
                      <a:solidFill>
                        <a:srgbClr val="ED7D31"/>
                      </a:solidFill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Lead time being improved to 72 hours with inundation mapping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85241"/>
                  </a:ext>
                </a:extLst>
              </a:tr>
            </a:tbl>
          </a:graphicData>
        </a:graphic>
      </p:graphicFrame>
      <p:sp>
        <p:nvSpPr>
          <p:cNvPr id="6" name="Google Shape;371;p38"/>
          <p:cNvSpPr txBox="1">
            <a:spLocks/>
          </p:cNvSpPr>
          <p:nvPr/>
        </p:nvSpPr>
        <p:spPr>
          <a:xfrm>
            <a:off x="656715" y="362920"/>
            <a:ext cx="11312500" cy="6650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IN" sz="32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Challenges in the Water Sector vis a vis Role of NHP </a:t>
            </a:r>
            <a:endParaRPr kumimoji="0" lang="en-IN" sz="3200" b="1" i="0" u="none" strike="noStrike" kern="0" cap="none" spc="0" normalizeH="0" baseline="0" noProof="0" dirty="0">
              <a:ln>
                <a:noFill/>
              </a:ln>
              <a:solidFill>
                <a:srgbClr val="F7F5E6">
                  <a:lumMod val="90000"/>
                </a:srgbClr>
              </a:solidFill>
              <a:effectLst/>
              <a:uLnTx/>
              <a:uFillTx/>
              <a:latin typeface="Tenor Sans" panose="020B060402020202020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147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08333"/>
            <a:ext cx="10272000" cy="724800"/>
          </a:xfr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en-US" sz="32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ea typeface="Arial"/>
                <a:cs typeface="Arial" panose="020B0604020202020204" pitchFamily="34" charset="0"/>
                <a:sym typeface="Arial"/>
              </a:rPr>
              <a:t>Points needing Attention </a:t>
            </a:r>
            <a:endParaRPr lang="en-IN" sz="3200" b="1" dirty="0">
              <a:solidFill>
                <a:srgbClr val="F7F5E6">
                  <a:lumMod val="90000"/>
                </a:srgbClr>
              </a:solidFill>
              <a:latin typeface="Tenor Sans" panose="020B060402020202020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8087166"/>
              </p:ext>
            </p:extLst>
          </p:nvPr>
        </p:nvGraphicFramePr>
        <p:xfrm>
          <a:off x="1151467" y="1233133"/>
          <a:ext cx="9499600" cy="506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61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9550361"/>
              </p:ext>
            </p:extLst>
          </p:nvPr>
        </p:nvGraphicFramePr>
        <p:xfrm>
          <a:off x="799253" y="1168401"/>
          <a:ext cx="10893214" cy="535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371;p38"/>
          <p:cNvSpPr txBox="1">
            <a:spLocks/>
          </p:cNvSpPr>
          <p:nvPr/>
        </p:nvSpPr>
        <p:spPr>
          <a:xfrm>
            <a:off x="532037" y="390312"/>
            <a:ext cx="11312500" cy="6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enor Sans"/>
              <a:buNone/>
              <a:defRPr sz="4800" b="0" i="0" u="none" strike="noStrike" cap="non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N" sz="3200" b="1"/>
              <a:t>Challenges in the Water Sector to be addressed by NHP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71269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9"/>
          <p:cNvSpPr/>
          <p:nvPr/>
        </p:nvSpPr>
        <p:spPr>
          <a:xfrm>
            <a:off x="3017833" y="5069067"/>
            <a:ext cx="378400" cy="37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7" name="Google Shape;787;p59"/>
          <p:cNvSpPr/>
          <p:nvPr/>
        </p:nvSpPr>
        <p:spPr>
          <a:xfrm>
            <a:off x="10034100" y="1106433"/>
            <a:ext cx="702800" cy="7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950" y="2655651"/>
            <a:ext cx="6538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ush Script MT" panose="03060802040406070304" pitchFamily="66" charset="0"/>
                <a:cs typeface="Arial"/>
                <a:sym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76927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28247" y="0"/>
            <a:ext cx="18756" cy="719328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3" name="Google Shape;556;p46"/>
          <p:cNvSpPr/>
          <p:nvPr/>
        </p:nvSpPr>
        <p:spPr>
          <a:xfrm>
            <a:off x="-1244600" y="56286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03929"/>
              </p:ext>
            </p:extLst>
          </p:nvPr>
        </p:nvGraphicFramePr>
        <p:xfrm>
          <a:off x="544749" y="1008844"/>
          <a:ext cx="11397176" cy="4508832"/>
        </p:xfrm>
        <a:graphic>
          <a:graphicData uri="http://schemas.openxmlformats.org/drawingml/2006/table">
            <a:tbl>
              <a:tblPr firstRow="1" bandRow="1"/>
              <a:tblGrid>
                <a:gridCol w="7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8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5920">
                  <a:extLst>
                    <a:ext uri="{9D8B030D-6E8A-4147-A177-3AD203B41FA5}">
                      <a16:colId xmlns:a16="http://schemas.microsoft.com/office/drawing/2014/main" val="3144765889"/>
                    </a:ext>
                  </a:extLst>
                </a:gridCol>
              </a:tblGrid>
              <a:tr h="419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S No. 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Parameter 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Pre NHP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NHP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600" kern="1200" dirty="0">
                          <a:latin typeface="Tenor Sans" panose="020B0604020202020204" charset="0"/>
                        </a:rPr>
                        <a:t>Output 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600" kern="1200" dirty="0">
                          <a:latin typeface="Tenor Sans" panose="020B0604020202020204" charset="0"/>
                        </a:rPr>
                        <a:t>Outcome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73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1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Centralised Data base – One nation one water database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Non available – System was only for CWC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On line system Available accessible to all Implementing agencies of NHP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Availability of single centralised online water resources data system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Seamless accessibility of data for use and analysis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73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2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Availability of RTDAS – SW stations (Water level and Met. Stations) contributing to National data base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kern="12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565</a:t>
                      </a:r>
                      <a:endParaRPr lang="en-IN" sz="1600" kern="1200" dirty="0">
                        <a:solidFill>
                          <a:srgbClr val="002060"/>
                        </a:solidFill>
                        <a:latin typeface="Nunito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IN" sz="1600" kern="12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2082 </a:t>
                      </a:r>
                      <a:r>
                        <a:rPr lang="en-IN" sz="1100" kern="12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excluding CWC network</a:t>
                      </a:r>
                      <a:endParaRPr lang="en-IN" sz="1100" kern="1200" dirty="0">
                        <a:solidFill>
                          <a:srgbClr val="002060"/>
                        </a:solidFill>
                        <a:latin typeface="Nunito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Availability of real time rainfall and water level data from further points in the upstream catchment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Use in extreme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event management including reservoir operations apart from development of water accounting and design applications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3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Availability of RTDAS – GW level stations contributing to National Data Base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IN" sz="1600" kern="12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0</a:t>
                      </a:r>
                      <a:endParaRPr lang="en-IN" sz="1600" kern="1200" dirty="0">
                        <a:solidFill>
                          <a:srgbClr val="002060"/>
                        </a:solidFill>
                        <a:latin typeface="Nunito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IN" sz="1600" kern="12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3627</a:t>
                      </a:r>
                      <a:endParaRPr lang="en-IN" sz="1600" kern="1200" dirty="0">
                        <a:solidFill>
                          <a:srgbClr val="002060"/>
                        </a:solidFill>
                        <a:latin typeface="Nunito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Availability of 6-hourly data covering all zones and multiple aquifers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Better understanding of GW regime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for effective ground water management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587701" y="319517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IN" sz="28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Impacts of NHP </a:t>
            </a:r>
          </a:p>
        </p:txBody>
      </p:sp>
    </p:spTree>
    <p:extLst>
      <p:ext uri="{BB962C8B-B14F-4D97-AF65-F5344CB8AC3E}">
        <p14:creationId xmlns:p14="http://schemas.microsoft.com/office/powerpoint/2010/main" val="2753628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28247" y="0"/>
            <a:ext cx="18756" cy="719328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3" name="Google Shape;556;p46"/>
          <p:cNvSpPr/>
          <p:nvPr/>
        </p:nvSpPr>
        <p:spPr>
          <a:xfrm>
            <a:off x="-1244600" y="56286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85371"/>
              </p:ext>
            </p:extLst>
          </p:nvPr>
        </p:nvGraphicFramePr>
        <p:xfrm>
          <a:off x="587701" y="1019515"/>
          <a:ext cx="11430128" cy="5688065"/>
        </p:xfrm>
        <a:graphic>
          <a:graphicData uri="http://schemas.openxmlformats.org/drawingml/2006/table">
            <a:tbl>
              <a:tblPr firstRow="1" bandRow="1"/>
              <a:tblGrid>
                <a:gridCol w="661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6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5081">
                  <a:extLst>
                    <a:ext uri="{9D8B030D-6E8A-4147-A177-3AD203B41FA5}">
                      <a16:colId xmlns:a16="http://schemas.microsoft.com/office/drawing/2014/main" val="4038343600"/>
                    </a:ext>
                  </a:extLst>
                </a:gridCol>
              </a:tblGrid>
              <a:tr h="53694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Tenor Sans" panose="020B0604020202020204" charset="0"/>
                        </a:rPr>
                        <a:t>S</a:t>
                      </a:r>
                      <a:r>
                        <a:rPr lang="en-IN" sz="1400" baseline="0" dirty="0">
                          <a:latin typeface="Tenor Sans" panose="020B0604020202020204" charset="0"/>
                        </a:rPr>
                        <a:t> </a:t>
                      </a:r>
                      <a:r>
                        <a:rPr lang="en-IN" sz="1400" dirty="0">
                          <a:latin typeface="Tenor Sans" panose="020B0604020202020204" charset="0"/>
                        </a:rPr>
                        <a:t>No. </a:t>
                      </a:r>
                      <a:endParaRPr lang="en-IN" sz="14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Tenor Sans" panose="020B0604020202020204" charset="0"/>
                        </a:rPr>
                        <a:t>Parameter </a:t>
                      </a:r>
                      <a:endParaRPr lang="en-IN" sz="14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Tenor Sans" panose="020B0604020202020204" charset="0"/>
                        </a:rPr>
                        <a:t>Pre NHP</a:t>
                      </a:r>
                      <a:endParaRPr lang="en-IN" sz="14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400" dirty="0">
                          <a:latin typeface="Tenor Sans" panose="020B0604020202020204" charset="0"/>
                        </a:rPr>
                        <a:t>NHP</a:t>
                      </a:r>
                      <a:endParaRPr lang="en-IN" sz="14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kern="1200" dirty="0">
                          <a:latin typeface="Tenor Sans" panose="020B0604020202020204" charset="0"/>
                        </a:rPr>
                        <a:t>Output 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400" kern="1200" dirty="0">
                          <a:latin typeface="Tenor Sans" panose="020B0604020202020204" charset="0"/>
                        </a:rPr>
                        <a:t>Outcome</a:t>
                      </a:r>
                      <a:endParaRPr lang="en-IN" sz="14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3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5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Data Dissemination policy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Data Dissemination policy -2013 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</a:endParaRPr>
                    </a:p>
                    <a:p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Modified Data Dissemination policy -2018 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</a:endParaRPr>
                    </a:p>
                    <a:p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Sharing of classified DOWR Data (except Indus Basin) with NHP agencies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with one time secrecy undertaking</a:t>
                      </a:r>
                      <a:endParaRPr lang="en-IN" sz="160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Free Central data sharing regime initiated on Govt. to Govt. basis. State of art analytical tools would be developed and tested by various agencies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82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6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Improvement in lead time in FF and inundation mapping 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Gauge to gauge correlation based forecast of river water levels by the CWC; evacuation based on local experiences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Meteorological forecast based inundation forecast through hydrologic and hydraulic models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Increased lead time for better evacuation planning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Reduction of flood deaths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3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7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Irrigation Water Management – Har </a:t>
                      </a:r>
                      <a:r>
                        <a:rPr lang="en-IN" sz="1600" dirty="0" err="1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khet</a:t>
                      </a: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ko</a:t>
                      </a: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Pani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Water release based on schedules, information available on registers only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Irrigation Management System with online sharing of information and stakeholder validation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Improved irrigation efficiency through transparent and responsible governance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Saving of water leading to increased irrigated area and crop production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587701" y="319517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IN" sz="28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Impacts of NHP </a:t>
            </a:r>
          </a:p>
        </p:txBody>
      </p:sp>
    </p:spTree>
    <p:extLst>
      <p:ext uri="{BB962C8B-B14F-4D97-AF65-F5344CB8AC3E}">
        <p14:creationId xmlns:p14="http://schemas.microsoft.com/office/powerpoint/2010/main" val="3420735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28247" y="0"/>
            <a:ext cx="18756" cy="719328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3" name="Google Shape;556;p46"/>
          <p:cNvSpPr/>
          <p:nvPr/>
        </p:nvSpPr>
        <p:spPr>
          <a:xfrm>
            <a:off x="-1244600" y="56286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587701" y="319517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IN" sz="28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Impacts of NHP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73694"/>
              </p:ext>
            </p:extLst>
          </p:nvPr>
        </p:nvGraphicFramePr>
        <p:xfrm>
          <a:off x="587701" y="890817"/>
          <a:ext cx="11393792" cy="5303520"/>
        </p:xfrm>
        <a:graphic>
          <a:graphicData uri="http://schemas.openxmlformats.org/drawingml/2006/table">
            <a:tbl>
              <a:tblPr firstRow="1" bandRow="1"/>
              <a:tblGrid>
                <a:gridCol w="684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5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9651">
                  <a:extLst>
                    <a:ext uri="{9D8B030D-6E8A-4147-A177-3AD203B41FA5}">
                      <a16:colId xmlns:a16="http://schemas.microsoft.com/office/drawing/2014/main" val="2760757264"/>
                    </a:ext>
                  </a:extLst>
                </a:gridCol>
              </a:tblGrid>
              <a:tr h="45747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800" dirty="0">
                          <a:latin typeface="Tenor Sans" panose="020B0604020202020204" charset="0"/>
                        </a:rPr>
                        <a:t>S</a:t>
                      </a:r>
                      <a:r>
                        <a:rPr lang="en-IN" sz="1800" baseline="0" dirty="0">
                          <a:latin typeface="Tenor Sans" panose="020B0604020202020204" charset="0"/>
                        </a:rPr>
                        <a:t> </a:t>
                      </a:r>
                      <a:r>
                        <a:rPr lang="en-IN" sz="1800" dirty="0">
                          <a:latin typeface="Tenor Sans" panose="020B0604020202020204" charset="0"/>
                        </a:rPr>
                        <a:t>No. </a:t>
                      </a:r>
                      <a:endParaRPr lang="en-IN" sz="18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800" dirty="0">
                          <a:latin typeface="Tenor Sans" panose="020B0604020202020204" charset="0"/>
                        </a:rPr>
                        <a:t>Parameter </a:t>
                      </a:r>
                      <a:endParaRPr lang="en-IN" sz="18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800" dirty="0">
                          <a:latin typeface="Tenor Sans" panose="020B0604020202020204" charset="0"/>
                        </a:rPr>
                        <a:t>Pre NHP</a:t>
                      </a:r>
                      <a:endParaRPr lang="en-IN" sz="18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800" dirty="0">
                          <a:latin typeface="Tenor Sans" panose="020B0604020202020204" charset="0"/>
                        </a:rPr>
                        <a:t>NHP</a:t>
                      </a:r>
                      <a:endParaRPr lang="en-IN" sz="18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800" kern="1200" dirty="0">
                          <a:latin typeface="Tenor Sans" panose="020B0604020202020204" charset="0"/>
                        </a:rPr>
                        <a:t>Output 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800" kern="1200" dirty="0">
                          <a:latin typeface="Tenor Sans" panose="020B0604020202020204" charset="0"/>
                        </a:rPr>
                        <a:t>Outcome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8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Water resources in the NE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Limited technical exposure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Extensive training, initiation of projects covering multiple aspects of the water sector in each state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Projects from inundation forecasting, irrigation development to spring mapping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More development leading to increased linkage of the people of the NE to centre and mainland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80587"/>
                  </a:ext>
                </a:extLst>
              </a:tr>
              <a:tr h="8212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SCADA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Very rare for irrigation component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57 projects proposed so far. 35 under various stages of execution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Reliable and automated operation on rule based optimisation with ultimate target of water accounting  and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improvement in irrigation efficiency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Reduced chances of failures at odd hours and under extreme conditions, shift from unskilled to skilled manpower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17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Mobile water quality lab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Hardly any mobile labs exist for source side water quality testing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Mobile water quality labs being procured by IAs as  per specific requirement related to testing of raw water from various sources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Water quality testing at site with minimum delay, awareness in stakeholders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latin typeface="Nunito" panose="020B0604020202020204" charset="0"/>
                          <a:ea typeface="+mn-ea"/>
                          <a:cs typeface="+mn-cs"/>
                          <a:sym typeface="Arial"/>
                        </a:rPr>
                        <a:t>Reduction of water borne diseases, improvement of water quality through public pressure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69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679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28247" y="0"/>
            <a:ext cx="18756" cy="719328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549" y="310140"/>
            <a:ext cx="11854376" cy="937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3" name="Google Shape;556;p46"/>
          <p:cNvSpPr/>
          <p:nvPr/>
        </p:nvSpPr>
        <p:spPr>
          <a:xfrm>
            <a:off x="-1244600" y="5628600"/>
            <a:ext cx="2489200" cy="2458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587701" y="319517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IN" sz="2800" b="1" dirty="0">
                <a:solidFill>
                  <a:srgbClr val="F7F5E6">
                    <a:lumMod val="90000"/>
                  </a:srgbClr>
                </a:solidFill>
                <a:latin typeface="Tenor Sans" panose="020B0604020202020204" charset="0"/>
                <a:cs typeface="Arial" panose="020B0604020202020204" pitchFamily="34" charset="0"/>
              </a:rPr>
              <a:t>Impacts of NHP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51889"/>
              </p:ext>
            </p:extLst>
          </p:nvPr>
        </p:nvGraphicFramePr>
        <p:xfrm>
          <a:off x="501491" y="821149"/>
          <a:ext cx="11476396" cy="5943871"/>
        </p:xfrm>
        <a:graphic>
          <a:graphicData uri="http://schemas.openxmlformats.org/drawingml/2006/table">
            <a:tbl>
              <a:tblPr firstRow="1" bandRow="1"/>
              <a:tblGrid>
                <a:gridCol w="76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5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3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3357">
                  <a:extLst>
                    <a:ext uri="{9D8B030D-6E8A-4147-A177-3AD203B41FA5}">
                      <a16:colId xmlns:a16="http://schemas.microsoft.com/office/drawing/2014/main" val="2760757264"/>
                    </a:ext>
                  </a:extLst>
                </a:gridCol>
              </a:tblGrid>
              <a:tr h="45747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S</a:t>
                      </a:r>
                      <a:r>
                        <a:rPr lang="en-IN" sz="1600" baseline="0" dirty="0">
                          <a:latin typeface="Tenor Sans" panose="020B0604020202020204" charset="0"/>
                        </a:rPr>
                        <a:t> </a:t>
                      </a:r>
                      <a:r>
                        <a:rPr lang="en-IN" sz="1600" dirty="0">
                          <a:latin typeface="Tenor Sans" panose="020B0604020202020204" charset="0"/>
                        </a:rPr>
                        <a:t>No. 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Parameter 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Pre NHP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N" sz="1600" dirty="0">
                          <a:latin typeface="Tenor Sans" panose="020B0604020202020204" charset="0"/>
                        </a:rPr>
                        <a:t>NHP</a:t>
                      </a:r>
                      <a:endParaRPr lang="en-IN" sz="1600" dirty="0">
                        <a:latin typeface="Tenor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600" kern="1200" dirty="0">
                          <a:latin typeface="Tenor Sans" panose="020B0604020202020204" charset="0"/>
                        </a:rPr>
                        <a:t>Output 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IN" sz="1600" kern="1200" dirty="0">
                          <a:latin typeface="Tenor Sans" panose="020B0604020202020204" charset="0"/>
                        </a:rPr>
                        <a:t>Outcome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Tenor Sans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11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Use of state of art equipment for  discharge measurement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IN" sz="1600" kern="12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Only by CWC and a couple of states</a:t>
                      </a:r>
                      <a:endParaRPr lang="en-IN" sz="1600" kern="1200" dirty="0">
                        <a:solidFill>
                          <a:srgbClr val="002060"/>
                        </a:solidFill>
                        <a:latin typeface="Nunito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IN" sz="1600" kern="12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99  ADCPs procured so far, Velocity Radars are also being procured by selected IAs. </a:t>
                      </a:r>
                      <a:endParaRPr lang="en-IN" sz="1600" kern="1200" dirty="0">
                        <a:solidFill>
                          <a:srgbClr val="002060"/>
                        </a:solidFill>
                        <a:latin typeface="Nunito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Faster and more accurate measurement of discharge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More reliable assessment of water resources and flood magnitude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61790"/>
                  </a:ext>
                </a:extLst>
              </a:tr>
              <a:tr h="72487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12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Decision Support system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for Integrated Water and Crop Planning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No such system exists on National level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Being developed by NWIC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on pan India Basis.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Integrated and smart water assessment and management encompassing surface and ground water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Better water management Reduction in impacts of drought and flood, a step towards water security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90955"/>
                  </a:ext>
                </a:extLst>
              </a:tr>
              <a:tr h="17432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13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Trained manpower to handle modern analytical tools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Only a few experts are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there with the State IAs.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Team of departmental domain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experts and modellers is being  developed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 mix of experienced and young professionals from government departments being trained through customised training programmes and expert faculty.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In house capability for scientific and informed decision making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39793"/>
                  </a:ext>
                </a:extLst>
              </a:tr>
              <a:tr h="6940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14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Spatial Data and land resources associated with water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Available information is scanty and difficult to obtain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Associated with Survey of India and NRSC to get the spatial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products developed and integrated on WRIS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DEM/DTM, Geo Data Base, CORS Network, </a:t>
                      </a:r>
                      <a:r>
                        <a:rPr lang="en-IN" sz="1600" dirty="0" err="1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Geiod</a:t>
                      </a:r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Model, Glacial Lake Atlas 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available on India WRIS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IN" sz="160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Better Management of water resources including</a:t>
                      </a:r>
                      <a:r>
                        <a:rPr lang="en-IN" sz="1600" baseline="0" dirty="0">
                          <a:solidFill>
                            <a:srgbClr val="002060"/>
                          </a:solidFill>
                          <a:latin typeface="Nunito" panose="020B0604020202020204" charset="0"/>
                        </a:rPr>
                        <a:t> extreme event management </a:t>
                      </a:r>
                      <a:endParaRPr lang="en-IN" sz="1600" dirty="0">
                        <a:solidFill>
                          <a:srgbClr val="002060"/>
                        </a:solidFill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54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5586406"/>
              </p:ext>
            </p:extLst>
          </p:nvPr>
        </p:nvGraphicFramePr>
        <p:xfrm>
          <a:off x="799253" y="1168400"/>
          <a:ext cx="10673080" cy="552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371;p38"/>
          <p:cNvSpPr txBox="1">
            <a:spLocks/>
          </p:cNvSpPr>
          <p:nvPr/>
        </p:nvSpPr>
        <p:spPr>
          <a:xfrm>
            <a:off x="532037" y="390312"/>
            <a:ext cx="11312500" cy="6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enor Sans"/>
              <a:buNone/>
              <a:defRPr sz="4800" b="0" i="0" u="none" strike="noStrike" cap="non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N" sz="3200" b="1" dirty="0"/>
              <a:t>Challenges in the Water Sector to be addressed by NHP </a:t>
            </a:r>
          </a:p>
        </p:txBody>
      </p:sp>
    </p:spTree>
    <p:extLst>
      <p:ext uri="{BB962C8B-B14F-4D97-AF65-F5344CB8AC3E}">
        <p14:creationId xmlns:p14="http://schemas.microsoft.com/office/powerpoint/2010/main" val="17012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1;p38"/>
          <p:cNvSpPr txBox="1">
            <a:spLocks/>
          </p:cNvSpPr>
          <p:nvPr/>
        </p:nvSpPr>
        <p:spPr>
          <a:xfrm>
            <a:off x="532037" y="390312"/>
            <a:ext cx="11312500" cy="6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enor Sans"/>
              <a:buNone/>
              <a:defRPr sz="4800" b="0" i="0" u="none" strike="noStrike" cap="non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IN" sz="3200" b="1" dirty="0"/>
              <a:t>Domain of Activities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1077862"/>
              </p:ext>
            </p:extLst>
          </p:nvPr>
        </p:nvGraphicFramePr>
        <p:xfrm>
          <a:off x="-1271365" y="1237626"/>
          <a:ext cx="14343897" cy="510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88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1;p38"/>
          <p:cNvSpPr txBox="1">
            <a:spLocks/>
          </p:cNvSpPr>
          <p:nvPr/>
        </p:nvSpPr>
        <p:spPr>
          <a:xfrm>
            <a:off x="532037" y="390312"/>
            <a:ext cx="11312500" cy="6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enor Sans"/>
              <a:buNone/>
              <a:defRPr sz="4800" b="0" i="0" u="none" strike="noStrike" cap="non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IN" sz="3200" b="1" dirty="0"/>
              <a:t>Domain of Activities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3309879"/>
              </p:ext>
            </p:extLst>
          </p:nvPr>
        </p:nvGraphicFramePr>
        <p:xfrm>
          <a:off x="1548037" y="1080366"/>
          <a:ext cx="7976963" cy="74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35666" y="2178044"/>
            <a:ext cx="8009467" cy="4605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Tools for water resources assessment 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Extended Hydrologic Prediction - For seasonal forecast at reservoirs in Yamuna, Narmada and Kaveri Basins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Integrated Reservoir Operation in Ganga and Narmada Basin, DVC system 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Studies for Sediment Transport and Management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Snowmelt Forecast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Glacial Lake Risk Assessment and Glacial Lake Outburst Flood (GLOF)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Shoreline Management Plan- Goa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kern="12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Reservoir Sedimentation Studies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IN" sz="18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Springs inventory, monitoring &amp; rejuvenation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Census of GW extraction structure in different category of pilot blocks of Odisha and developing a web based application</a:t>
            </a:r>
          </a:p>
          <a:p>
            <a:pPr marL="360000" indent="-288000" algn="just"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Nunito" panose="020B0604020202020204" charset="0"/>
                <a:cs typeface="Arial" panose="020B0604020202020204" pitchFamily="34" charset="0"/>
              </a:rPr>
              <a:t>Delineation of aquifers, estimation of aquifer hydraulic parameters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36518" y="1830291"/>
            <a:ext cx="440949" cy="328709"/>
          </a:xfrm>
          <a:prstGeom prst="downArrow">
            <a:avLst/>
          </a:prstGeom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71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791" y="425891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RTDAS Installations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38" y="73183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802" y="1004294"/>
            <a:ext cx="3308666" cy="2181697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73" y="1047244"/>
            <a:ext cx="3859777" cy="2171125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9379" y="3399053"/>
            <a:ext cx="2250224" cy="3161985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2BDB30-C215-4848-B48F-9F6C24BE8B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91" y="3429903"/>
            <a:ext cx="2050131" cy="3131135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96189C-71E8-4C4C-910E-275DD34037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060" y="3383697"/>
            <a:ext cx="2842118" cy="3170672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7660" y="3383697"/>
            <a:ext cx="2528801" cy="3177341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93"/>
          <a:stretch/>
        </p:blipFill>
        <p:spPr>
          <a:xfrm>
            <a:off x="8485421" y="1004294"/>
            <a:ext cx="3071040" cy="2214075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6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791" y="425891"/>
            <a:ext cx="11303976" cy="578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RTDAS Installations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38" y="73183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617565ED-F36A-4E4C-AECE-481AAA316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059" y="1089498"/>
            <a:ext cx="4947973" cy="5334282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 descr="D:\Sunil Patil\Radar Photos\Radar Installation Photo -1.jpeg">
            <a:extLst>
              <a:ext uri="{FF2B5EF4-FFF2-40B4-BE49-F238E27FC236}">
                <a16:creationId xmlns:a16="http://schemas.microsoft.com/office/drawing/2014/main" id="{EC0F972F-92E2-4840-BE79-63A795A0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175" y="1089498"/>
            <a:ext cx="4017040" cy="2600695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175" y="3812704"/>
            <a:ext cx="4017040" cy="2611076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98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>
            <a:extLst>
              <a:ext uri="{FF2B5EF4-FFF2-40B4-BE49-F238E27FC236}">
                <a16:creationId xmlns:a16="http://schemas.microsoft.com/office/drawing/2014/main" id="{FF798263-4B65-41AF-9BF3-039359940608}"/>
              </a:ext>
            </a:extLst>
          </p:cNvPr>
          <p:cNvSpPr txBox="1">
            <a:spLocks/>
          </p:cNvSpPr>
          <p:nvPr/>
        </p:nvSpPr>
        <p:spPr>
          <a:xfrm>
            <a:off x="492791" y="425892"/>
            <a:ext cx="11588962" cy="507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7F5E6">
                    <a:lumMod val="90000"/>
                  </a:srgbClr>
                </a:solidFill>
                <a:effectLst/>
                <a:uLnTx/>
                <a:uFillTx/>
                <a:latin typeface="Tenor Sans" panose="020B0604020202020204" charset="0"/>
                <a:ea typeface="+mj-ea"/>
                <a:cs typeface="Arial" panose="020B0604020202020204" pitchFamily="34" charset="0"/>
                <a:sym typeface="Arial"/>
              </a:rPr>
              <a:t>Reservoir sedimentation survey and ADCP for discharge measurement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66" y="340468"/>
            <a:ext cx="12023387" cy="3190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38" y="73183"/>
            <a:ext cx="11563" cy="648785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Chhhatishgarh_Visit_1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313" y="1937289"/>
            <a:ext cx="5959191" cy="4161671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847C8-5D4E-408A-8B77-07DF0F604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316" y="3854882"/>
            <a:ext cx="4171135" cy="2887710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316" y="982200"/>
            <a:ext cx="4171135" cy="2711379"/>
          </a:xfrm>
          <a:prstGeom prst="rect">
            <a:avLst/>
          </a:prstGeom>
          <a:ln w="38100" cap="sq">
            <a:solidFill>
              <a:srgbClr val="B3C6E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5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ormally Solicited Project Proposal by Slidesgo">
  <a:themeElements>
    <a:clrScheme name="Simple Light">
      <a:dk1>
        <a:srgbClr val="333A56"/>
      </a:dk1>
      <a:lt1>
        <a:srgbClr val="FFFFFF"/>
      </a:lt1>
      <a:dk2>
        <a:srgbClr val="52658F"/>
      </a:dk2>
      <a:lt2>
        <a:srgbClr val="8AA0CF"/>
      </a:lt2>
      <a:accent1>
        <a:srgbClr val="C5D5F8"/>
      </a:accent1>
      <a:accent2>
        <a:srgbClr val="E8E8E8"/>
      </a:accent2>
      <a:accent3>
        <a:srgbClr val="F7F5E6"/>
      </a:accent3>
      <a:accent4>
        <a:srgbClr val="FFFFFF"/>
      </a:accent4>
      <a:accent5>
        <a:srgbClr val="FFFFFF"/>
      </a:accent5>
      <a:accent6>
        <a:srgbClr val="FDFDF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rmally Solicited Project Proposal by Slidesgo">
  <a:themeElements>
    <a:clrScheme name="Simple Light">
      <a:dk1>
        <a:srgbClr val="333A56"/>
      </a:dk1>
      <a:lt1>
        <a:srgbClr val="FFFFFF"/>
      </a:lt1>
      <a:dk2>
        <a:srgbClr val="52658F"/>
      </a:dk2>
      <a:lt2>
        <a:srgbClr val="8AA0CF"/>
      </a:lt2>
      <a:accent1>
        <a:srgbClr val="C5D5F8"/>
      </a:accent1>
      <a:accent2>
        <a:srgbClr val="E8E8E8"/>
      </a:accent2>
      <a:accent3>
        <a:srgbClr val="F7F5E6"/>
      </a:accent3>
      <a:accent4>
        <a:srgbClr val="FFFFFF"/>
      </a:accent4>
      <a:accent5>
        <a:srgbClr val="FFFFFF"/>
      </a:accent5>
      <a:accent6>
        <a:srgbClr val="FDFDF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ormally Solicited Project Proposal by Slidesgo">
  <a:themeElements>
    <a:clrScheme name="Simple Light">
      <a:dk1>
        <a:srgbClr val="333A56"/>
      </a:dk1>
      <a:lt1>
        <a:srgbClr val="FFFFFF"/>
      </a:lt1>
      <a:dk2>
        <a:srgbClr val="52658F"/>
      </a:dk2>
      <a:lt2>
        <a:srgbClr val="8AA0CF"/>
      </a:lt2>
      <a:accent1>
        <a:srgbClr val="C5D5F8"/>
      </a:accent1>
      <a:accent2>
        <a:srgbClr val="E8E8E8"/>
      </a:accent2>
      <a:accent3>
        <a:srgbClr val="F7F5E6"/>
      </a:accent3>
      <a:accent4>
        <a:srgbClr val="FFFFFF"/>
      </a:accent4>
      <a:accent5>
        <a:srgbClr val="FFFFFF"/>
      </a:accent5>
      <a:accent6>
        <a:srgbClr val="FDFDF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2697</Words>
  <Application>Microsoft Office PowerPoint</Application>
  <PresentationFormat>Widescreen</PresentationFormat>
  <Paragraphs>852</Paragraphs>
  <Slides>34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Wingdings</vt:lpstr>
      <vt:lpstr>Proxima Nova Semibold</vt:lpstr>
      <vt:lpstr>Arial</vt:lpstr>
      <vt:lpstr>Brush Script MT</vt:lpstr>
      <vt:lpstr>Nunito</vt:lpstr>
      <vt:lpstr>Bebas Neue</vt:lpstr>
      <vt:lpstr>Bell MT</vt:lpstr>
      <vt:lpstr>Tenor Sans</vt:lpstr>
      <vt:lpstr>Symbol</vt:lpstr>
      <vt:lpstr>Proxima Nova</vt:lpstr>
      <vt:lpstr>Sitka Subheading</vt:lpstr>
      <vt:lpstr>Calibri</vt:lpstr>
      <vt:lpstr>Formally Solicited Project Proposal by Slidesgo</vt:lpstr>
      <vt:lpstr>Slidesgo Final Pages</vt:lpstr>
      <vt:lpstr>1_Formally Solicited Project Proposal by Slidesgo</vt:lpstr>
      <vt:lpstr>2_Formally Solicited Project Proposal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needing Attention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Akriti Yadav</dc:creator>
  <cp:lastModifiedBy>sjc1</cp:lastModifiedBy>
  <cp:revision>92</cp:revision>
  <cp:lastPrinted>2022-05-25T06:09:07Z</cp:lastPrinted>
  <dcterms:modified xsi:type="dcterms:W3CDTF">2022-06-14T08:14:22Z</dcterms:modified>
</cp:coreProperties>
</file>